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7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3" r:id="rId15"/>
    <p:sldId id="279" r:id="rId16"/>
    <p:sldId id="274" r:id="rId17"/>
    <p:sldId id="270" r:id="rId18"/>
    <p:sldId id="271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90" r:id="rId29"/>
    <p:sldId id="291" r:id="rId30"/>
    <p:sldId id="292" r:id="rId31"/>
    <p:sldId id="289" r:id="rId32"/>
    <p:sldId id="277" r:id="rId33"/>
    <p:sldId id="276" r:id="rId3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9"/>
    <p:restoredTop sz="87459"/>
  </p:normalViewPr>
  <p:slideViewPr>
    <p:cSldViewPr snapToGrid="0">
      <p:cViewPr varScale="1">
        <p:scale>
          <a:sx n="139" d="100"/>
          <a:sy n="139" d="100"/>
        </p:scale>
        <p:origin x="19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235C6F-8FDA-B44D-B540-D6C58E82A611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B841AC-8943-6A4D-A584-A83F6CC753F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5851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Scheduler </a:t>
            </a:r>
            <a:r>
              <a:rPr kumimoji="1" lang="zh-TW" altLang="en-US" dirty="0"/>
              <a:t>為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選擇一個最佳的 </a:t>
            </a:r>
            <a:r>
              <a:rPr kumimoji="1" lang="en-US" altLang="zh-TW" dirty="0"/>
              <a:t>node</a:t>
            </a:r>
          </a:p>
          <a:p>
            <a:r>
              <a:rPr kumimoji="1" lang="en-US" altLang="zh-TW" dirty="0" err="1"/>
              <a:t>Kubelet</a:t>
            </a:r>
            <a:r>
              <a:rPr kumimoji="1" lang="en-US" altLang="zh-TW" dirty="0"/>
              <a:t> </a:t>
            </a:r>
            <a:r>
              <a:rPr kumimoji="1" lang="zh-TW" altLang="en-US" dirty="0"/>
              <a:t>負責處理 </a:t>
            </a:r>
            <a:r>
              <a:rPr kumimoji="1" lang="en-US" altLang="zh-TW" dirty="0" err="1"/>
              <a:t>api</a:t>
            </a:r>
            <a:r>
              <a:rPr kumimoji="1" lang="en-US" altLang="zh-TW" dirty="0"/>
              <a:t> server </a:t>
            </a:r>
            <a:r>
              <a:rPr kumimoji="1" lang="zh-TW" altLang="en-US" dirty="0"/>
              <a:t>傳來的 </a:t>
            </a:r>
            <a:r>
              <a:rPr kumimoji="1" lang="en-US" altLang="zh-TW" dirty="0"/>
              <a:t>pod spec</a:t>
            </a:r>
            <a:r>
              <a:rPr kumimoji="1" lang="zh-TW" altLang="en-US" dirty="0"/>
              <a:t>，與 </a:t>
            </a:r>
            <a:r>
              <a:rPr kumimoji="1" lang="en-US" altLang="zh-TW" dirty="0"/>
              <a:t>cri</a:t>
            </a:r>
            <a:r>
              <a:rPr kumimoji="1" lang="zh-TW" altLang="en-US" dirty="0"/>
              <a:t>、</a:t>
            </a:r>
            <a:r>
              <a:rPr kumimoji="1" lang="en-US" altLang="zh-TW" dirty="0" err="1"/>
              <a:t>cni</a:t>
            </a:r>
            <a:r>
              <a:rPr kumimoji="1" lang="zh-TW" altLang="en-US" dirty="0"/>
              <a:t>、</a:t>
            </a:r>
            <a:r>
              <a:rPr kumimoji="1" lang="en-US" altLang="zh-TW" dirty="0" err="1"/>
              <a:t>csi</a:t>
            </a:r>
            <a:r>
              <a:rPr kumimoji="1" lang="en-US" altLang="zh-TW" dirty="0"/>
              <a:t> </a:t>
            </a:r>
            <a:r>
              <a:rPr kumimoji="1" lang="zh-TW" altLang="en-US" dirty="0"/>
              <a:t>協調把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生出來</a:t>
            </a:r>
            <a:endParaRPr kumimoji="1" lang="en-US" altLang="zh-TW" dirty="0"/>
          </a:p>
          <a:p>
            <a:r>
              <a:rPr kumimoji="1" lang="en-US" altLang="zh-TW" dirty="0"/>
              <a:t>Kube proxy </a:t>
            </a:r>
            <a:r>
              <a:rPr kumimoji="1" lang="zh-TW" altLang="en-US" dirty="0"/>
              <a:t>負責管理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的網路能力，我要用 </a:t>
            </a:r>
            <a:r>
              <a:rPr kumimoji="1" lang="en-US" altLang="zh-TW" dirty="0"/>
              <a:t>iptables </a:t>
            </a:r>
            <a:r>
              <a:rPr kumimoji="1" lang="zh-TW" altLang="en-US" dirty="0"/>
              <a:t>還是 </a:t>
            </a:r>
            <a:r>
              <a:rPr kumimoji="1" lang="en-US" altLang="zh-TW" dirty="0" err="1"/>
              <a:t>ipvs</a:t>
            </a:r>
            <a:r>
              <a:rPr kumimoji="1" lang="en-US" altLang="zh-TW" dirty="0"/>
              <a:t> </a:t>
            </a:r>
            <a:r>
              <a:rPr kumimoji="1" lang="zh-TW" altLang="en-US" dirty="0"/>
              <a:t>讓叢集內外部的網路能夠流通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807408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F83D3E-6BB7-D868-CE11-69CCAC23F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C7B87E4-B981-975F-5960-974B2270DE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F1B9A1C2-442C-8D02-B495-703852E433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4BE0DCE-CA9B-CFB7-E1D4-D57FF7C4F5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379610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51F72-FB3A-D07D-F5FA-88AAB216B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78BD218-970C-10C4-785B-5A04BF5FEB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B97C5AD-95C2-2093-D159-E74C271CA5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1A8C435-DF3E-2E71-1ADF-283E9D0D3D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9340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33276-BC5F-7BE2-4277-3D3AEB71F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381909C-32EA-22E0-9DF9-A41FA0964D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4EE42828-CA60-82A6-C523-6810D94D8D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7CAE44C-D82C-EFF9-EAE7-73A3847CD2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78774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5E93AD-91F1-9958-382D-0B0D95DB5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B7D38A8-64D7-C4D7-2286-A28367EC36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EB26B5D-BAC6-615E-AEBD-9DD9A72D12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如果 </a:t>
            </a:r>
            <a:r>
              <a:rPr kumimoji="1" lang="en-US" altLang="zh-TW" dirty="0" err="1"/>
              <a:t>pvc</a:t>
            </a:r>
            <a:r>
              <a:rPr kumimoji="1" lang="en-US" altLang="zh-TW" dirty="0"/>
              <a:t> </a:t>
            </a:r>
            <a:r>
              <a:rPr kumimoji="1" lang="zh-TW" altLang="en-US" dirty="0"/>
              <a:t>使用的 </a:t>
            </a:r>
            <a:r>
              <a:rPr kumimoji="1" lang="en-US" altLang="zh-TW" dirty="0"/>
              <a:t>storage class </a:t>
            </a:r>
            <a:r>
              <a:rPr kumimoji="1" lang="zh-TW" altLang="en-US" dirty="0"/>
              <a:t>具有對應的 </a:t>
            </a:r>
            <a:r>
              <a:rPr lang="en" altLang="zh-TW" dirty="0"/>
              <a:t>provisioner</a:t>
            </a:r>
            <a:r>
              <a:rPr lang="zh-TW" altLang="en-US" dirty="0"/>
              <a:t>，</a:t>
            </a:r>
            <a:r>
              <a:rPr lang="en" altLang="zh-TW" dirty="0"/>
              <a:t>provisioner</a:t>
            </a:r>
            <a:r>
              <a:rPr lang="zh-TW" altLang="en-US" dirty="0"/>
              <a:t> 會在 </a:t>
            </a:r>
            <a:r>
              <a:rPr lang="en-US" altLang="zh-TW" dirty="0" err="1"/>
              <a:t>pv</a:t>
            </a:r>
            <a:r>
              <a:rPr lang="en-US" altLang="zh-TW" dirty="0"/>
              <a:t> </a:t>
            </a:r>
            <a:r>
              <a:rPr lang="zh-TW" altLang="en-US" dirty="0"/>
              <a:t>不存在的情況下為 </a:t>
            </a:r>
            <a:r>
              <a:rPr lang="en-US" altLang="zh-TW" dirty="0" err="1"/>
              <a:t>pvc</a:t>
            </a:r>
            <a:r>
              <a:rPr lang="en-US" altLang="zh-TW" dirty="0"/>
              <a:t> </a:t>
            </a:r>
            <a:r>
              <a:rPr lang="zh-TW" altLang="en-US" dirty="0"/>
              <a:t>建立 </a:t>
            </a:r>
            <a:r>
              <a:rPr lang="en-US" altLang="zh-TW" dirty="0" err="1"/>
              <a:t>pv</a:t>
            </a:r>
            <a:r>
              <a:rPr lang="zh-TW" altLang="en-US" dirty="0"/>
              <a:t>。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1261F8-207D-D47D-86D1-210AE2E7BE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84922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08BE5-9D27-DB4E-3440-466839D15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33B2C66-EA05-B51C-7512-930E2790FC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E70677A-D6AE-837D-D1AD-90FB848868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064B4EE-7E4A-6C19-E6A4-ABF5868A16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30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07767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b="0" i="0" dirty="0" err="1">
                <a:solidFill>
                  <a:srgbClr val="D1D2D3"/>
                </a:solidFill>
                <a:effectLst/>
                <a:latin typeface="NotoSansTC"/>
              </a:rPr>
              <a:t>sudo</a:t>
            </a:r>
            <a:r>
              <a:rPr lang="en" altLang="zh-TW" b="0" i="0" dirty="0">
                <a:solidFill>
                  <a:srgbClr val="D1D2D3"/>
                </a:solidFill>
                <a:effectLst/>
                <a:latin typeface="NotoSansTC"/>
              </a:rPr>
              <a:t> iptables -D  INPUT -j REJECT --reject-with </a:t>
            </a:r>
            <a:r>
              <a:rPr lang="en" altLang="zh-TW" b="0" i="0" dirty="0" err="1">
                <a:solidFill>
                  <a:srgbClr val="D1D2D3"/>
                </a:solidFill>
                <a:effectLst/>
                <a:latin typeface="NotoSansTC"/>
              </a:rPr>
              <a:t>icmp</a:t>
            </a:r>
            <a:r>
              <a:rPr lang="en" altLang="zh-TW" b="0" i="0" dirty="0">
                <a:solidFill>
                  <a:srgbClr val="D1D2D3"/>
                </a:solidFill>
                <a:effectLst/>
                <a:latin typeface="NotoSansTC"/>
              </a:rPr>
              <a:t>-host-prohibited</a:t>
            </a:r>
            <a:br>
              <a:rPr lang="en" altLang="zh-TW" dirty="0"/>
            </a:br>
            <a:r>
              <a:rPr lang="en" altLang="zh-TW" b="0" i="0" dirty="0" err="1">
                <a:solidFill>
                  <a:srgbClr val="D1D2D3"/>
                </a:solidFill>
                <a:effectLst/>
                <a:latin typeface="NotoSansTC"/>
              </a:rPr>
              <a:t>sudo</a:t>
            </a:r>
            <a:r>
              <a:rPr lang="en" altLang="zh-TW" b="0" i="0" dirty="0">
                <a:solidFill>
                  <a:srgbClr val="D1D2D3"/>
                </a:solidFill>
                <a:effectLst/>
                <a:latin typeface="NotoSansTC"/>
              </a:rPr>
              <a:t> iptables -D  FORWARD -j REJECT --reject-with </a:t>
            </a:r>
            <a:r>
              <a:rPr lang="en" altLang="zh-TW" b="0" i="0" dirty="0" err="1">
                <a:solidFill>
                  <a:srgbClr val="D1D2D3"/>
                </a:solidFill>
                <a:effectLst/>
                <a:latin typeface="NotoSansTC"/>
              </a:rPr>
              <a:t>icmp</a:t>
            </a:r>
            <a:r>
              <a:rPr lang="en" altLang="zh-TW" b="0" i="0" dirty="0">
                <a:solidFill>
                  <a:srgbClr val="D1D2D3"/>
                </a:solidFill>
                <a:effectLst/>
                <a:latin typeface="NotoSansTC"/>
              </a:rPr>
              <a:t>-host-prohibited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33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16967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" altLang="zh-TW" dirty="0" err="1"/>
              <a:t>maxSurge</a:t>
            </a:r>
            <a:r>
              <a:rPr lang="en" altLang="zh-TW" dirty="0"/>
              <a:t>: 1 → </a:t>
            </a:r>
            <a:r>
              <a:rPr lang="zh-TW" altLang="en-US" dirty="0"/>
              <a:t>在原有 </a:t>
            </a:r>
            <a:r>
              <a:rPr lang="en-US" altLang="zh-TW" dirty="0"/>
              <a:t>3 </a:t>
            </a:r>
            <a:r>
              <a:rPr lang="zh-TW" altLang="en-US" dirty="0"/>
              <a:t>個 </a:t>
            </a:r>
            <a:r>
              <a:rPr lang="en" altLang="zh-TW" dirty="0"/>
              <a:t>Pod </a:t>
            </a:r>
            <a:r>
              <a:rPr lang="zh-TW" altLang="en-US" dirty="0"/>
              <a:t>的基礎上，</a:t>
            </a:r>
            <a:r>
              <a:rPr lang="zh-TW" altLang="en-US" b="1" dirty="0"/>
              <a:t>最多可以多一個新的 </a:t>
            </a:r>
            <a:r>
              <a:rPr lang="en" altLang="zh-TW" b="1" dirty="0"/>
              <a:t>Pod</a:t>
            </a:r>
            <a:endParaRPr lang="en" altLang="zh-TW" dirty="0"/>
          </a:p>
          <a:p>
            <a:r>
              <a:rPr lang="en" altLang="zh-TW" dirty="0" err="1"/>
              <a:t>maxUnavailable</a:t>
            </a:r>
            <a:r>
              <a:rPr lang="en" altLang="zh-TW" dirty="0"/>
              <a:t>: 1 → </a:t>
            </a:r>
            <a:r>
              <a:rPr lang="zh-TW" altLang="en-US" dirty="0"/>
              <a:t>最多只能有 </a:t>
            </a:r>
            <a:r>
              <a:rPr lang="en-US" altLang="zh-TW" b="1" dirty="0"/>
              <a:t>1 </a:t>
            </a:r>
            <a:r>
              <a:rPr lang="zh-TW" altLang="en-US" b="1" dirty="0"/>
              <a:t>個不可用 </a:t>
            </a:r>
            <a:r>
              <a:rPr lang="en" altLang="zh-TW" b="1" dirty="0"/>
              <a:t>Pod</a:t>
            </a:r>
            <a:endParaRPr lang="en" altLang="zh-TW" dirty="0"/>
          </a:p>
          <a:p>
            <a:r>
              <a:rPr kumimoji="1" lang="zh-TW" altLang="en-US" dirty="0"/>
              <a:t>如果 </a:t>
            </a:r>
            <a:r>
              <a:rPr lang="en" altLang="zh-TW" dirty="0" err="1"/>
              <a:t>maxSurge</a:t>
            </a:r>
            <a:r>
              <a:rPr lang="en" altLang="zh-TW" dirty="0"/>
              <a:t> </a:t>
            </a:r>
            <a:r>
              <a:rPr lang="zh-TW" altLang="en-US" dirty="0"/>
              <a:t>與 </a:t>
            </a:r>
            <a:r>
              <a:rPr lang="en" altLang="zh-TW" dirty="0" err="1"/>
              <a:t>maxUnavailable</a:t>
            </a:r>
            <a:r>
              <a:rPr lang="zh-TW" altLang="en-US" dirty="0"/>
              <a:t> 用百分比表示，需乘以 </a:t>
            </a:r>
            <a:r>
              <a:rPr lang="en-US" altLang="zh-TW" dirty="0"/>
              <a:t>replica </a:t>
            </a:r>
            <a:r>
              <a:rPr lang="zh-TW" altLang="en-US" dirty="0"/>
              <a:t>的數量</a:t>
            </a:r>
            <a:r>
              <a:rPr kumimoji="1" lang="zh-TW" altLang="en-US" dirty="0"/>
              <a:t>（四捨五入計算）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1014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 err="1"/>
              <a:t>kubectl</a:t>
            </a:r>
            <a:r>
              <a:rPr kumimoji="1" lang="en" altLang="zh-TW" dirty="0"/>
              <a:t> rollout undo deployment/lab2-deployment </a:t>
            </a:r>
            <a:r>
              <a:rPr kumimoji="1" lang="zh-TW" altLang="en-US" dirty="0"/>
              <a:t>可以回滾 </a:t>
            </a:r>
            <a:r>
              <a:rPr kumimoji="1" lang="en-US" altLang="zh-TW" dirty="0"/>
              <a:t>deployment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320395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zh-TW" altLang="en-US" b="1" dirty="0"/>
          </a:p>
          <a:p>
            <a:pPr>
              <a:buFont typeface="+mj-lt"/>
              <a:buAutoNum type="arabicPeriod"/>
            </a:pPr>
            <a:r>
              <a:rPr lang="zh-TW" altLang="en-US" dirty="0"/>
              <a:t>當你創建一個 </a:t>
            </a:r>
            <a:r>
              <a:rPr lang="en" altLang="zh-TW" dirty="0"/>
              <a:t>Service </a:t>
            </a:r>
            <a:r>
              <a:rPr lang="zh-TW" altLang="en-US" dirty="0"/>
              <a:t>並選擇類型為 </a:t>
            </a:r>
            <a:r>
              <a:rPr lang="en" altLang="zh-TW" dirty="0" err="1"/>
              <a:t>ClusterIP</a:t>
            </a:r>
            <a:r>
              <a:rPr lang="en" altLang="zh-TW" dirty="0"/>
              <a:t> </a:t>
            </a:r>
            <a:r>
              <a:rPr lang="zh-TW" altLang="en-US" dirty="0"/>
              <a:t>時，</a:t>
            </a:r>
            <a:r>
              <a:rPr lang="en" altLang="zh-TW" dirty="0"/>
              <a:t>Kubernetes </a:t>
            </a:r>
            <a:r>
              <a:rPr lang="zh-TW" altLang="en-US" dirty="0"/>
              <a:t>會分配一個 </a:t>
            </a:r>
            <a:r>
              <a:rPr lang="en" altLang="zh-TW" dirty="0"/>
              <a:t>Cluster IP</a:t>
            </a:r>
            <a:r>
              <a:rPr lang="zh-TW" altLang="en" dirty="0"/>
              <a:t>（</a:t>
            </a:r>
            <a:r>
              <a:rPr lang="zh-TW" altLang="en-US" dirty="0"/>
              <a:t>虛擬 </a:t>
            </a:r>
            <a:r>
              <a:rPr lang="en" altLang="zh-TW" dirty="0"/>
              <a:t>IP</a:t>
            </a:r>
            <a:r>
              <a:rPr lang="zh-TW" altLang="en" dirty="0"/>
              <a:t>）。</a:t>
            </a:r>
          </a:p>
          <a:p>
            <a:pPr>
              <a:buFont typeface="+mj-lt"/>
              <a:buAutoNum type="arabicPeriod"/>
            </a:pPr>
            <a:r>
              <a:rPr lang="zh-TW" altLang="en-US" dirty="0"/>
              <a:t>這個 </a:t>
            </a:r>
            <a:r>
              <a:rPr lang="en" altLang="zh-TW" dirty="0"/>
              <a:t>IP </a:t>
            </a:r>
            <a:r>
              <a:rPr lang="zh-TW" altLang="en-US" dirty="0"/>
              <a:t>透過 </a:t>
            </a:r>
            <a:r>
              <a:rPr lang="en" altLang="zh-TW" b="1" dirty="0" err="1"/>
              <a:t>kube</a:t>
            </a:r>
            <a:r>
              <a:rPr lang="en" altLang="zh-TW" b="1" dirty="0"/>
              <a:t>-proxy</a:t>
            </a:r>
            <a:r>
              <a:rPr lang="en" altLang="zh-TW" dirty="0"/>
              <a:t> </a:t>
            </a:r>
            <a:r>
              <a:rPr lang="zh-TW" altLang="en-US" dirty="0"/>
              <a:t>在集群內設定規則，確保對該 </a:t>
            </a:r>
            <a:r>
              <a:rPr lang="en" altLang="zh-TW" dirty="0"/>
              <a:t>IP </a:t>
            </a:r>
            <a:r>
              <a:rPr lang="zh-TW" altLang="en-US" dirty="0"/>
              <a:t>的請求會被路由到正確的後端 </a:t>
            </a:r>
            <a:r>
              <a:rPr lang="en" altLang="zh-TW" dirty="0"/>
              <a:t>Pod</a:t>
            </a:r>
            <a:r>
              <a:rPr lang="zh-TW" altLang="en" dirty="0"/>
              <a:t>。</a:t>
            </a:r>
          </a:p>
          <a:p>
            <a:pPr>
              <a:buFont typeface="+mj-lt"/>
              <a:buAutoNum type="arabicPeriod"/>
            </a:pPr>
            <a:r>
              <a:rPr lang="en" altLang="zh-TW" dirty="0" err="1"/>
              <a:t>kube</a:t>
            </a:r>
            <a:r>
              <a:rPr lang="en" altLang="zh-TW" dirty="0"/>
              <a:t>-proxy </a:t>
            </a:r>
            <a:r>
              <a:rPr lang="zh-TW" altLang="en-US" dirty="0"/>
              <a:t>使用 </a:t>
            </a:r>
            <a:r>
              <a:rPr lang="en" altLang="zh-TW" dirty="0"/>
              <a:t>iptables </a:t>
            </a:r>
            <a:r>
              <a:rPr lang="zh-TW" altLang="en-US" dirty="0"/>
              <a:t>或 </a:t>
            </a:r>
            <a:r>
              <a:rPr lang="en" altLang="zh-TW" dirty="0"/>
              <a:t>IPVS </a:t>
            </a:r>
            <a:r>
              <a:rPr lang="zh-TW" altLang="en-US" dirty="0"/>
              <a:t>來實現這種負載平衡。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91187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BD305-DC26-34B1-D046-D7FEC13F5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5A762C2-D0A9-C9D0-60D4-AEB456AA47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91E2B1EB-E32B-18CC-2ECA-B7EC0CF102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zh-TW" altLang="en-US" b="1" dirty="0"/>
          </a:p>
          <a:p>
            <a:pPr>
              <a:buFont typeface="+mj-lt"/>
              <a:buAutoNum type="arabicPeriod"/>
            </a:pPr>
            <a:r>
              <a:rPr lang="zh-TW" altLang="en-US" dirty="0"/>
              <a:t>當你創建一個 </a:t>
            </a:r>
            <a:r>
              <a:rPr lang="en" altLang="zh-TW" dirty="0"/>
              <a:t>Service </a:t>
            </a:r>
            <a:r>
              <a:rPr lang="zh-TW" altLang="en-US" dirty="0"/>
              <a:t>並選擇類型為 </a:t>
            </a:r>
            <a:r>
              <a:rPr lang="en" altLang="zh-TW" dirty="0" err="1"/>
              <a:t>ClusterIP</a:t>
            </a:r>
            <a:r>
              <a:rPr lang="en" altLang="zh-TW" dirty="0"/>
              <a:t> </a:t>
            </a:r>
            <a:r>
              <a:rPr lang="zh-TW" altLang="en-US" dirty="0"/>
              <a:t>時，</a:t>
            </a:r>
            <a:r>
              <a:rPr lang="en" altLang="zh-TW" dirty="0"/>
              <a:t>Kubernetes </a:t>
            </a:r>
            <a:r>
              <a:rPr lang="zh-TW" altLang="en-US" dirty="0"/>
              <a:t>會分配一個 </a:t>
            </a:r>
            <a:r>
              <a:rPr lang="en" altLang="zh-TW" dirty="0"/>
              <a:t>Cluster IP</a:t>
            </a:r>
            <a:r>
              <a:rPr lang="zh-TW" altLang="en" dirty="0"/>
              <a:t>（</a:t>
            </a:r>
            <a:r>
              <a:rPr lang="zh-TW" altLang="en-US" dirty="0"/>
              <a:t>虛擬 </a:t>
            </a:r>
            <a:r>
              <a:rPr lang="en" altLang="zh-TW" dirty="0"/>
              <a:t>IP</a:t>
            </a:r>
            <a:r>
              <a:rPr lang="zh-TW" altLang="en" dirty="0"/>
              <a:t>）。</a:t>
            </a:r>
          </a:p>
          <a:p>
            <a:pPr>
              <a:buFont typeface="+mj-lt"/>
              <a:buAutoNum type="arabicPeriod"/>
            </a:pPr>
            <a:r>
              <a:rPr lang="zh-TW" altLang="en-US" dirty="0"/>
              <a:t>這個 </a:t>
            </a:r>
            <a:r>
              <a:rPr lang="en" altLang="zh-TW" dirty="0"/>
              <a:t>IP </a:t>
            </a:r>
            <a:r>
              <a:rPr lang="zh-TW" altLang="en-US" dirty="0"/>
              <a:t>透過 </a:t>
            </a:r>
            <a:r>
              <a:rPr lang="en" altLang="zh-TW" b="1" dirty="0" err="1"/>
              <a:t>kube</a:t>
            </a:r>
            <a:r>
              <a:rPr lang="en" altLang="zh-TW" b="1" dirty="0"/>
              <a:t>-proxy</a:t>
            </a:r>
            <a:r>
              <a:rPr lang="en" altLang="zh-TW" dirty="0"/>
              <a:t> </a:t>
            </a:r>
            <a:r>
              <a:rPr lang="zh-TW" altLang="en-US" dirty="0"/>
              <a:t>在集群內設定規則，確保對該 </a:t>
            </a:r>
            <a:r>
              <a:rPr lang="en" altLang="zh-TW" dirty="0"/>
              <a:t>IP </a:t>
            </a:r>
            <a:r>
              <a:rPr lang="zh-TW" altLang="en-US" dirty="0"/>
              <a:t>的請求會被路由到正確的後端 </a:t>
            </a:r>
            <a:r>
              <a:rPr lang="en" altLang="zh-TW" dirty="0"/>
              <a:t>Pod</a:t>
            </a:r>
            <a:r>
              <a:rPr lang="zh-TW" altLang="en" dirty="0"/>
              <a:t>。</a:t>
            </a:r>
          </a:p>
          <a:p>
            <a:pPr>
              <a:buFont typeface="+mj-lt"/>
              <a:buAutoNum type="arabicPeriod"/>
            </a:pPr>
            <a:r>
              <a:rPr lang="en" altLang="zh-TW" dirty="0" err="1"/>
              <a:t>kube</a:t>
            </a:r>
            <a:r>
              <a:rPr lang="en" altLang="zh-TW" dirty="0"/>
              <a:t>-proxy </a:t>
            </a:r>
            <a:r>
              <a:rPr lang="zh-TW" altLang="en-US" dirty="0"/>
              <a:t>使用 </a:t>
            </a:r>
            <a:r>
              <a:rPr lang="en" altLang="zh-TW" dirty="0"/>
              <a:t>iptables </a:t>
            </a:r>
            <a:r>
              <a:rPr lang="zh-TW" altLang="en-US" dirty="0"/>
              <a:t>或 </a:t>
            </a:r>
            <a:r>
              <a:rPr lang="en" altLang="zh-TW" dirty="0"/>
              <a:t>IPVS </a:t>
            </a:r>
            <a:r>
              <a:rPr lang="zh-TW" altLang="en-US" dirty="0"/>
              <a:t>來實現這種負載平衡。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52F5D15-4A71-FB0E-C044-DA96BC72EB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82478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1B331-C2CD-932E-6452-B39FF2000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609ACA0-54EE-7849-4A94-48E93B11BA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AD1561AC-9B3D-FA4E-AD1B-7FCE374C3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A96A7D5-B70D-F36C-2374-E8F108C149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74450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D077B-99F9-E560-B428-80817F69F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708949EB-56C3-2327-E99A-F2AD0F32F8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B91D386-BA10-8E16-B074-81C228FB8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dirty="0"/>
              <a:t>新版的 </a:t>
            </a:r>
            <a:r>
              <a:rPr kumimoji="1" lang="en-US" altLang="zh-TW" dirty="0"/>
              <a:t>k8s </a:t>
            </a:r>
            <a:r>
              <a:rPr kumimoji="1" lang="zh-TW" altLang="en-US" dirty="0"/>
              <a:t>可能不會讓 </a:t>
            </a:r>
            <a:r>
              <a:rPr kumimoji="1" lang="en-US" altLang="zh-TW" dirty="0"/>
              <a:t>OUTPUT </a:t>
            </a:r>
            <a:r>
              <a:rPr kumimoji="1" lang="zh-TW" altLang="en-US" dirty="0"/>
              <a:t>和 </a:t>
            </a:r>
            <a:r>
              <a:rPr kumimoji="1" lang="en-US" altLang="zh-TW" dirty="0"/>
              <a:t>PREROUTING Chain </a:t>
            </a:r>
            <a:r>
              <a:rPr kumimoji="1" lang="zh-TW" altLang="en-US" dirty="0"/>
              <a:t>連結到 </a:t>
            </a:r>
            <a:r>
              <a:rPr lang="en" altLang="zh-TW" dirty="0"/>
              <a:t>KUBE-NODEPORTS</a:t>
            </a:r>
            <a:r>
              <a:rPr lang="zh-TW" altLang="en-US" dirty="0"/>
              <a:t> </a:t>
            </a:r>
            <a:r>
              <a:rPr lang="en-US" altLang="zh-TW" dirty="0"/>
              <a:t>Chain</a:t>
            </a:r>
            <a:r>
              <a:rPr lang="zh-TW" altLang="en-US" dirty="0"/>
              <a:t>，而是讓</a:t>
            </a:r>
            <a:r>
              <a:rPr lang="en-US" altLang="zh-TW" dirty="0"/>
              <a:t> KUBE-SERVICES </a:t>
            </a:r>
            <a:r>
              <a:rPr lang="zh-TW" altLang="en-US" dirty="0"/>
              <a:t>關聯他。</a:t>
            </a:r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DC06251-FE7A-078F-8A37-1B22D56602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38331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AC62B-1AF3-770C-FC7B-0EE79F231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F8879F3-3651-496E-0884-9610FC326A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56FB93A5-FB79-AB07-7DE6-8FED62F86A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9700D0D-1964-16D4-F35C-97F52D6BFE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32681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EF798-4C43-3F5B-ECDD-1564626D2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F284A4A3-9E94-9B0D-52B9-F0A0A8997F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845CC9E-2F19-2913-5E7C-828D48F669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5EA6E75-BC71-411D-F2D9-29113564A1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841AC-8943-6A4D-A584-A83F6CC753F7}" type="slidenum">
              <a:rPr kumimoji="1" lang="zh-TW" altLang="en-US" smtClean="0"/>
              <a:t>25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2693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5CE11D-D715-8BAE-F8E4-8C4B2A984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Heiti SC Medium" pitchFamily="2" charset="-128"/>
                <a:ea typeface="Heiti SC Medium" pitchFamily="2" charset="-128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707175C-7B14-A9D2-AB8E-4309EF6AC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Heiti SC Medium" pitchFamily="2" charset="-128"/>
                <a:ea typeface="Heiti SC Medium" pitchFamily="2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76880A-5E6C-91B6-7221-E9A9F59BD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</a:defRPr>
            </a:lvl1pPr>
          </a:lstStyle>
          <a:p>
            <a:fld id="{2EDD45CC-BB83-2E42-A05F-5B6ED8D0C1B4}" type="datetimeFigureOut">
              <a:rPr kumimoji="1" lang="zh-TW" altLang="en-US" smtClean="0"/>
              <a:pPr/>
              <a:t>2025/4/21</a:t>
            </a:fld>
            <a:endParaRPr kumimoji="1" lang="zh-TW" alt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091780-959C-1673-BEC0-C2452B530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</a:defRPr>
            </a:lvl1pPr>
          </a:lstStyle>
          <a:p>
            <a:endParaRPr kumimoji="1"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22E5986-83FC-DD95-8849-61A50D711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</a:defRPr>
            </a:lvl1pPr>
          </a:lstStyle>
          <a:p>
            <a:fld id="{D4523E61-1437-CF45-9B59-806F116C9309}" type="slidenum">
              <a:rPr kumimoji="1" lang="zh-TW" altLang="en-US" smtClean="0"/>
              <a:pPr/>
              <a:t>‹#›</a:t>
            </a:fld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78942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157759-03BA-520C-3336-D56F7F19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9BE85DA-07FB-D0C2-FCA9-F150B0169D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92CD44-C812-A256-3210-23F1D1F4E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4B39EFF-27B9-3F37-D5E5-5F998CCA9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02DD65-9BAB-ED11-B436-7B1876245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93870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3DECFF1-7829-7BC5-6F48-7F9673C05D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4667779-A121-5F3C-572A-D3CAC7BE2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DD38EE-3460-EE87-A487-A4E00968B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60D821-3BE6-87C1-2F04-70A1EF3BD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D94326-FE04-0956-A412-4FFE72528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92086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4EB8F4-81F1-38FE-2B17-2FB4EA3DA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ECCCC6-8022-706F-B801-2C4DE01EC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C8DC5F-2905-5738-B134-24B13F75B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FEF53B-BD11-41A4-4E2D-E4DE684FF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1F70255-2470-0A72-5B98-F9C40921C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45052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B9486D-D2DA-91A5-E2CB-91A2F0BE0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E968857-0436-7373-45B5-ECBC13F08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97B243-C648-DC9A-3BEA-BCDAD1216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AE8D77-F1DE-73D2-A46D-7A630D7B3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E1639FF-BD7E-89A6-4AFE-23704EAB3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92605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37AD28-2968-B47B-AEE8-59F473572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6917CCB-758F-A196-A9CF-735E802896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ADD9B4B-B4CB-1ED1-7B75-3D59EF1590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E181B29-7B5E-B987-5B65-244E9B53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523FD99-C930-FFFC-9D5C-C610EDC2F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7FDEF51-FE89-40D5-6EF0-8B88131FD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02257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83BBF-0C75-048E-1E2F-8450513D2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B6340F2-9789-2693-884B-68F1CA72A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46947A3-4A04-7342-5388-2CEBB8919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D576C09-1518-155C-2DFD-7120FC7F38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33B1413-688E-45F0-8304-5865EB5A2C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966C79-CCA1-C78A-9AFF-E9A235511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2F3570B-A764-1BB0-FFA5-E91C12FA8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FCF0546-4407-90D4-4850-C7198CCBC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00521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25AC64-431D-5D92-8B74-74702C214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C1F0FD0-8842-B5B1-7D1F-E11B2E5F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B1D5CBE-B497-0523-41F0-0996880D0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43D54F4-772A-B429-1678-B91C176A0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7460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F9A91E9-5534-8AF0-7E44-B748FB81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FD50C4A-177E-9ABD-4B99-068723E4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6DD1C57-7D2C-CCDB-CCA6-B5352B3C4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467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08A3F6-2B01-E9ED-8755-47D7FD9E3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8F6E9D-867D-309E-DA59-5E537F124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84DF22A-77CF-4339-B69F-A56D14622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8C9AE61-9912-8A04-854D-EC919FF03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5EA6656-48A0-A967-4F9E-F5094BED2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84EE08-A0C4-3E47-0929-BCF268E50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64150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ADE438-6C27-3640-AEDF-1F16B46CD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7442FE7-94A8-BF1F-D785-CA104F83E0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F29960E-0805-9469-6823-216C671882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BD59CFF-79CC-46CC-0CF4-FA053C594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D45CC-BB83-2E42-A05F-5B6ED8D0C1B4}" type="datetimeFigureOut">
              <a:rPr kumimoji="1" lang="zh-TW" altLang="en-US" smtClean="0"/>
              <a:t>2025/4/21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91DDC7-FAA9-E9B4-F624-F51C3CC38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8BAB66F-A8D0-A552-A870-DCAFD3BE2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23E61-1437-CF45-9B59-806F116C930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496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 descr="一張含有 圖畫, 美工圖案, 卡通, 兒童藝術 的圖片&#10;&#10;自動產生的描述">
            <a:extLst>
              <a:ext uri="{FF2B5EF4-FFF2-40B4-BE49-F238E27FC236}">
                <a16:creationId xmlns:a16="http://schemas.microsoft.com/office/drawing/2014/main" id="{24049062-1F4A-1D1B-8C2C-55B3AC0E0F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3632" b="80160" l="10605" r="95363">
                        <a14:foregroundMark x1="49355" y1="73119" x2="49355" y2="73119"/>
                        <a14:foregroundMark x1="48024" y1="63683" x2="48024" y2="63683"/>
                        <a14:foregroundMark x1="92016" y1="45296" x2="92016" y2="45296"/>
                        <a14:foregroundMark x1="52016" y1="80188" x2="52016" y2="80188"/>
                        <a14:foregroundMark x1="52702" y1="76881" x2="52702" y2="76881"/>
                        <a14:foregroundMark x1="52016" y1="77366" x2="52702" y2="77366"/>
                        <a14:foregroundMark x1="53347" y1="77366" x2="52702" y2="75941"/>
                        <a14:foregroundMark x1="92702" y1="44840" x2="92702" y2="44840"/>
                        <a14:foregroundMark x1="87379" y1="47206" x2="95363" y2="44840"/>
                        <a14:foregroundMark x1="12702" y1="66049" x2="10685" y2="65108"/>
                        <a14:foregroundMark x1="26694" y1="42959" x2="26008" y2="40593"/>
                        <a14:foregroundMark x1="23347" y1="39168" x2="23347" y2="39168"/>
                        <a14:foregroundMark x1="53347" y1="24572" x2="54032" y2="25513"/>
                        <a14:foregroundMark x1="50685" y1="23632" x2="50685" y2="23632"/>
                        <a14:foregroundMark x1="53347" y1="77822" x2="50685" y2="75941"/>
                        <a14:foregroundMark x1="53347" y1="77366" x2="53347" y2="77366"/>
                        <a14:foregroundMark x1="53347" y1="77366" x2="53347" y2="74544"/>
                        <a14:foregroundMark x1="52016" y1="76425" x2="52016" y2="76425"/>
                        <a14:foregroundMark x1="52016" y1="76425" x2="54677" y2="75000"/>
                        <a14:foregroundMark x1="49355" y1="25029" x2="50685" y2="41078"/>
                        <a14:foregroundMark x1="50685" y1="41078" x2="35081" y2="52765"/>
                        <a14:foregroundMark x1="35081" y1="52765" x2="40040" y2="51425"/>
                        <a14:foregroundMark x1="55363" y1="25513" x2="52016" y2="25029"/>
                        <a14:foregroundMark x1="56008" y1="25029" x2="51371" y2="25029"/>
                        <a14:foregroundMark x1="65363" y1="69356" x2="67339" y2="71237"/>
                        <a14:foregroundMark x1="66008" y1="68415" x2="66008" y2="62742"/>
                        <a14:foregroundMark x1="68024" y1="69812" x2="64032" y2="64168"/>
                        <a14:foregroundMark x1="68024" y1="70296" x2="64677" y2="64624"/>
                        <a14:foregroundMark x1="54677" y1="27395" x2="54677" y2="26454"/>
                        <a14:foregroundMark x1="56008" y1="25998" x2="45363" y2="26938"/>
                        <a14:foregroundMark x1="54032" y1="31642" x2="50685" y2="30701"/>
                        <a14:foregroundMark x1="48024" y1="25029" x2="52016" y2="23632"/>
                      </a14:backgroundRemoval>
                    </a14:imgEffect>
                  </a14:imgLayer>
                </a14:imgProps>
              </a:ext>
            </a:extLst>
          </a:blip>
          <a:srcRect l="2186" t="18914" r="194" b="16574"/>
          <a:stretch/>
        </p:blipFill>
        <p:spPr>
          <a:xfrm>
            <a:off x="10132255" y="0"/>
            <a:ext cx="2059745" cy="192545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1550F52-30D7-385B-0CA7-EB150EAA81EE}"/>
              </a:ext>
            </a:extLst>
          </p:cNvPr>
          <p:cNvSpPr/>
          <p:nvPr userDrawn="1"/>
        </p:nvSpPr>
        <p:spPr>
          <a:xfrm>
            <a:off x="0" y="5735637"/>
            <a:ext cx="12192000" cy="112236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72E463F-F064-0D6E-694B-C2C804E1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08B3ED-A2FE-7D87-1270-5C130BBB5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3C5338F-25E8-82A2-3812-B707C35F61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kumimoji="1" lang="zh-TW" altLang="en-US" sz="1200" kern="1200" smtClean="0"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</a:lstStyle>
          <a:p>
            <a:fld id="{2EDD45CC-BB83-2E42-A05F-5B6ED8D0C1B4}" type="datetimeFigureOut">
              <a:rPr lang="en-US" altLang="zh-TW" smtClean="0"/>
              <a:pPr/>
              <a:t>4/21/25</a:t>
            </a:fld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85E193-6CD3-E385-1346-BE61642B5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kumimoji="1" lang="zh-TW" altLang="en-US" sz="1200" kern="1200" smtClean="0"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390FEA4-3F0F-030A-78D4-674BA5EDA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kumimoji="1" lang="zh-TW" altLang="en-US" sz="1200" kern="1200" smtClean="0"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</a:lstStyle>
          <a:p>
            <a:fld id="{D4523E61-1437-CF45-9B59-806F116C9309}" type="slidenum">
              <a:rPr lang="en-US" altLang="zh-TW" smtClean="0"/>
              <a:pPr/>
              <a:t>‹#›</a:t>
            </a:fld>
            <a:endParaRPr 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156E825-0A1E-57F9-1379-7EEEEE3062D6}"/>
              </a:ext>
            </a:extLst>
          </p:cNvPr>
          <p:cNvSpPr txBox="1"/>
          <p:nvPr userDrawn="1"/>
        </p:nvSpPr>
        <p:spPr>
          <a:xfrm>
            <a:off x="1522200" y="6155915"/>
            <a:ext cx="182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</a:rPr>
              <a:t>@ianchen0119</a:t>
            </a:r>
            <a:endParaRPr kumimoji="1" lang="zh-TW" altLang="en-US" dirty="0">
              <a:solidFill>
                <a:schemeClr val="bg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46832CF7-AE81-3133-36BD-6D5FA3083464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38200" y="6014350"/>
            <a:ext cx="684000" cy="684000"/>
          </a:xfrm>
          <a:prstGeom prst="rect">
            <a:avLst/>
          </a:prstGeom>
        </p:spPr>
      </p:pic>
      <p:pic>
        <p:nvPicPr>
          <p:cNvPr id="15" name="Picture 6" descr="Medium - Free social media icons">
            <a:extLst>
              <a:ext uri="{FF2B5EF4-FFF2-40B4-BE49-F238E27FC236}">
                <a16:creationId xmlns:a16="http://schemas.microsoft.com/office/drawing/2014/main" id="{01873FB2-79E1-B6A6-8DE4-34BDBD7BC14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200" y="6086350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 descr="一張含有 文字, 字型, 圖形, 標誌 的圖片&#10;&#10;自動產生的描述">
            <a:extLst>
              <a:ext uri="{FF2B5EF4-FFF2-40B4-BE49-F238E27FC236}">
                <a16:creationId xmlns:a16="http://schemas.microsoft.com/office/drawing/2014/main" id="{901AD5C0-5D05-6F32-17D1-E8E874D7D50F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9386094" y="5735636"/>
            <a:ext cx="2805906" cy="112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68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iti SC Medium" pitchFamily="2" charset="-128"/>
          <a:ea typeface="Heiti SC Medium" pitchFamily="2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iti SC Medium" pitchFamily="2" charset="-128"/>
          <a:ea typeface="Heiti SC Medium" pitchFamily="2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iti SC Medium" pitchFamily="2" charset="-128"/>
          <a:ea typeface="Heiti SC Medium" pitchFamily="2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iti SC Medium" pitchFamily="2" charset="-128"/>
          <a:ea typeface="Heiti SC Medium" pitchFamily="2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iti SC Medium" pitchFamily="2" charset="-128"/>
          <a:ea typeface="Heiti SC Medium" pitchFamily="2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iti SC Medium" pitchFamily="2" charset="-128"/>
          <a:ea typeface="Heiti SC Medium" pitchFamily="2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anchen0119/introduction-to-k8s/tree/master/lab3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anchen0119/introduction-to-k8s/tree/master/lab4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anchen0119/introduction-to-k8s/tree/master/lab4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FE10DD-9E08-4DCB-6315-AE0B808C9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從入門到放棄</a:t>
            </a:r>
            <a:endParaRPr kumimoji="1" lang="zh-TW" altLang="en-US" dirty="0">
              <a:solidFill>
                <a:srgbClr val="FFC000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7F7C81A-D1E3-0B91-5266-99CCEBC6E2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kumimoji="1" lang="en-US" altLang="zh-TW" dirty="0">
                <a:latin typeface="Heiti SC Medium" pitchFamily="2" charset="-128"/>
                <a:ea typeface="Heiti SC Medium" pitchFamily="2" charset="-128"/>
              </a:rPr>
              <a:t>Ian</a:t>
            </a:r>
            <a:r>
              <a:rPr kumimoji="1" lang="zh-TW" altLang="en-US" dirty="0">
                <a:latin typeface="Heiti SC Medium" pitchFamily="2" charset="-128"/>
                <a:ea typeface="Heiti SC Medium" pitchFamily="2" charset="-128"/>
              </a:rPr>
              <a:t> </a:t>
            </a:r>
            <a:r>
              <a:rPr kumimoji="1" lang="en-US" altLang="zh-TW" dirty="0">
                <a:latin typeface="Heiti SC Medium" pitchFamily="2" charset="-128"/>
                <a:ea typeface="Heiti SC Medium" pitchFamily="2" charset="-128"/>
              </a:rPr>
              <a:t>/ </a:t>
            </a:r>
            <a:r>
              <a:rPr kumimoji="1" lang="zh-TW" altLang="en-US" dirty="0">
                <a:latin typeface="Heiti SC Medium" pitchFamily="2" charset="-128"/>
                <a:ea typeface="Heiti SC Medium" pitchFamily="2" charset="-128"/>
              </a:rPr>
              <a:t>陳毅</a:t>
            </a:r>
          </a:p>
        </p:txBody>
      </p:sp>
    </p:spTree>
    <p:extLst>
      <p:ext uri="{BB962C8B-B14F-4D97-AF65-F5344CB8AC3E}">
        <p14:creationId xmlns:p14="http://schemas.microsoft.com/office/powerpoint/2010/main" val="2217209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36CBD-7010-D4F6-EFED-37A52FB74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1C10F2-58CC-F2BD-5086-A2062BE9F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核心物件</a:t>
            </a:r>
            <a:r>
              <a:rPr kumimoji="1" lang="en-US" altLang="zh-TW" dirty="0"/>
              <a:t> – Pod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791D77D-96A8-D9B7-274A-C2D5845BE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zh-TW" altLang="en-US" dirty="0"/>
              <a:t>在 </a:t>
            </a:r>
            <a:r>
              <a:rPr kumimoji="1" lang="en-US" altLang="zh-TW" dirty="0"/>
              <a:t>Kubernetes </a:t>
            </a:r>
            <a:r>
              <a:rPr kumimoji="1" lang="zh-TW" altLang="en-US" dirty="0"/>
              <a:t>的世界中，</a:t>
            </a:r>
            <a:r>
              <a:rPr kumimoji="1" lang="zh-TW" altLang="en-US" dirty="0">
                <a:highlight>
                  <a:srgbClr val="FFFF00"/>
                </a:highlight>
              </a:rPr>
              <a:t>最小的運作單位就是 </a:t>
            </a:r>
            <a:r>
              <a:rPr kumimoji="1" lang="en-US" altLang="zh-TW" dirty="0">
                <a:highlight>
                  <a:srgbClr val="FFFF00"/>
                </a:highlight>
              </a:rPr>
              <a:t>Pod</a:t>
            </a:r>
            <a:r>
              <a:rPr kumimoji="1" lang="zh-TW" altLang="en-US" dirty="0"/>
              <a:t>。但單獨使用 </a:t>
            </a:r>
            <a:r>
              <a:rPr kumimoji="1" lang="en-US" altLang="zh-TW" dirty="0"/>
              <a:t>Pod Spec </a:t>
            </a:r>
            <a:r>
              <a:rPr kumimoji="1" lang="zh-TW" altLang="en-US" dirty="0"/>
              <a:t>的狀況並不常見，因為僅使用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較難實現更複雜的部署。因此，我們在學習時更常見到的會是 </a:t>
            </a:r>
            <a:r>
              <a:rPr kumimoji="1" lang="en-US" altLang="zh-TW" dirty="0"/>
              <a:t>ReplicaSet</a:t>
            </a:r>
            <a:r>
              <a:rPr kumimoji="1" lang="zh-TW" altLang="en-US" dirty="0"/>
              <a:t>、</a:t>
            </a:r>
            <a:r>
              <a:rPr kumimoji="1" lang="en-US" altLang="zh-TW" dirty="0"/>
              <a:t>Deployment </a:t>
            </a:r>
            <a:r>
              <a:rPr kumimoji="1" lang="zh-TW" altLang="en-US" dirty="0"/>
              <a:t>等物件。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TW" altLang="en-US" dirty="0"/>
              <a:t>但是不管物件是 </a:t>
            </a:r>
            <a:r>
              <a:rPr kumimoji="1" lang="en-US" altLang="zh-TW" dirty="0"/>
              <a:t>ReplicaSet</a:t>
            </a:r>
            <a:r>
              <a:rPr kumimoji="1" lang="zh-TW" altLang="en-US" dirty="0"/>
              <a:t>、</a:t>
            </a:r>
            <a:r>
              <a:rPr kumimoji="1" lang="en-US" altLang="zh-TW" dirty="0"/>
              <a:t>Deployment</a:t>
            </a:r>
            <a:r>
              <a:rPr kumimoji="1" lang="zh-TW" altLang="en-US" dirty="0"/>
              <a:t>、</a:t>
            </a:r>
            <a:r>
              <a:rPr kumimoji="1" lang="en-US" altLang="zh-TW" dirty="0" err="1"/>
              <a:t>StatefulSet</a:t>
            </a:r>
            <a:r>
              <a:rPr kumimoji="1" lang="zh-TW" altLang="en-US" dirty="0"/>
              <a:t> 還是 </a:t>
            </a:r>
            <a:r>
              <a:rPr kumimoji="1" lang="en-US" altLang="zh-TW" dirty="0" err="1"/>
              <a:t>DaemonSet</a:t>
            </a:r>
            <a:r>
              <a:rPr kumimoji="1" lang="zh-TW" altLang="en-US" dirty="0"/>
              <a:t>，</a:t>
            </a:r>
            <a:r>
              <a:rPr kumimoji="1" lang="en-US" altLang="zh-TW" dirty="0"/>
              <a:t>K8s </a:t>
            </a:r>
            <a:r>
              <a:rPr kumimoji="1" lang="zh-TW" altLang="en-US" dirty="0"/>
              <a:t>最後還是會產生相對應的 </a:t>
            </a:r>
            <a:r>
              <a:rPr kumimoji="1" lang="en-US" altLang="zh-TW" dirty="0"/>
              <a:t>Pod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TW" altLang="en-US" dirty="0">
                <a:highlight>
                  <a:srgbClr val="FFFF00"/>
                </a:highlight>
              </a:rPr>
              <a:t>那麼 </a:t>
            </a:r>
            <a:r>
              <a:rPr kumimoji="1" lang="en-US" altLang="zh-TW" dirty="0">
                <a:highlight>
                  <a:srgbClr val="FFFF00"/>
                </a:highlight>
              </a:rPr>
              <a:t>K8s </a:t>
            </a:r>
            <a:r>
              <a:rPr kumimoji="1" lang="zh-TW" altLang="en-US" dirty="0">
                <a:highlight>
                  <a:srgbClr val="FFFF00"/>
                </a:highlight>
              </a:rPr>
              <a:t>要如何對這些物件的狀態進行關聯呢？</a:t>
            </a:r>
          </a:p>
        </p:txBody>
      </p:sp>
    </p:spTree>
    <p:extLst>
      <p:ext uri="{BB962C8B-B14F-4D97-AF65-F5344CB8AC3E}">
        <p14:creationId xmlns:p14="http://schemas.microsoft.com/office/powerpoint/2010/main" val="2739148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14F4F1-3275-11FE-3935-54A5F226E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AAE6D7-A5E9-8CDA-F490-12D93439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Label &amp; Selector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7DD14BE-9B11-DDE6-2E43-416261BCE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68" y="1417320"/>
            <a:ext cx="5601772" cy="527608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1CCB89B-0E0E-E465-16F7-AF8D41B353DF}"/>
              </a:ext>
            </a:extLst>
          </p:cNvPr>
          <p:cNvSpPr/>
          <p:nvPr/>
        </p:nvSpPr>
        <p:spPr>
          <a:xfrm>
            <a:off x="716054" y="4297680"/>
            <a:ext cx="3502152" cy="11521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B2A141C-5CED-0B40-1182-AABAB38114D8}"/>
              </a:ext>
            </a:extLst>
          </p:cNvPr>
          <p:cNvSpPr/>
          <p:nvPr/>
        </p:nvSpPr>
        <p:spPr>
          <a:xfrm>
            <a:off x="582168" y="3456432"/>
            <a:ext cx="4486430" cy="1737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F349B80-1915-4352-2296-6C350F4C9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940" y="1417320"/>
            <a:ext cx="5696796" cy="527608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06242FA-7D80-3CD5-DEAF-9A0C5E93E6AD}"/>
              </a:ext>
            </a:extLst>
          </p:cNvPr>
          <p:cNvSpPr/>
          <p:nvPr/>
        </p:nvSpPr>
        <p:spPr>
          <a:xfrm>
            <a:off x="6183940" y="3855720"/>
            <a:ext cx="3060644" cy="1219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446E201-0E5A-B952-A476-73A9C008EE83}"/>
              </a:ext>
            </a:extLst>
          </p:cNvPr>
          <p:cNvSpPr/>
          <p:nvPr/>
        </p:nvSpPr>
        <p:spPr>
          <a:xfrm>
            <a:off x="582168" y="3642932"/>
            <a:ext cx="5601772" cy="173736"/>
          </a:xfrm>
          <a:prstGeom prst="rect">
            <a:avLst/>
          </a:prstGeom>
          <a:noFill/>
          <a:ln w="381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C2ED1C8-E4DE-6E3D-C334-4369DD333946}"/>
              </a:ext>
            </a:extLst>
          </p:cNvPr>
          <p:cNvSpPr/>
          <p:nvPr/>
        </p:nvSpPr>
        <p:spPr>
          <a:xfrm>
            <a:off x="6278964" y="1399604"/>
            <a:ext cx="3486828" cy="154876"/>
          </a:xfrm>
          <a:prstGeom prst="rect">
            <a:avLst/>
          </a:prstGeom>
          <a:noFill/>
          <a:ln w="381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6647F09F-CDE7-AD5F-27C5-6D1EF4ECA030}"/>
              </a:ext>
            </a:extLst>
          </p:cNvPr>
          <p:cNvCxnSpPr>
            <a:cxnSpLocks/>
          </p:cNvCxnSpPr>
          <p:nvPr/>
        </p:nvCxnSpPr>
        <p:spPr>
          <a:xfrm flipV="1">
            <a:off x="5614416" y="1581912"/>
            <a:ext cx="1179576" cy="2048256"/>
          </a:xfrm>
          <a:prstGeom prst="straightConnector1">
            <a:avLst/>
          </a:prstGeom>
          <a:ln w="38100">
            <a:solidFill>
              <a:schemeClr val="tx2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曲線接點 16">
            <a:extLst>
              <a:ext uri="{FF2B5EF4-FFF2-40B4-BE49-F238E27FC236}">
                <a16:creationId xmlns:a16="http://schemas.microsoft.com/office/drawing/2014/main" id="{18839102-C5D1-75CB-7A7B-7D79717F5FA6}"/>
              </a:ext>
            </a:extLst>
          </p:cNvPr>
          <p:cNvCxnSpPr>
            <a:stCxn id="8" idx="1"/>
            <a:endCxn id="7" idx="1"/>
          </p:cNvCxnSpPr>
          <p:nvPr/>
        </p:nvCxnSpPr>
        <p:spPr>
          <a:xfrm rot="10800000" flipH="1" flipV="1">
            <a:off x="582168" y="3543300"/>
            <a:ext cx="133886" cy="1330452"/>
          </a:xfrm>
          <a:prstGeom prst="curvedConnector3">
            <a:avLst>
              <a:gd name="adj1" fmla="val -17074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曲線接點 17">
            <a:extLst>
              <a:ext uri="{FF2B5EF4-FFF2-40B4-BE49-F238E27FC236}">
                <a16:creationId xmlns:a16="http://schemas.microsoft.com/office/drawing/2014/main" id="{431E9114-74FE-AD82-5C3E-338EF9FC2947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4218206" y="4465320"/>
            <a:ext cx="1965734" cy="408432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025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2B0EEE-BEB5-F1F0-BD4B-C62F9ED47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CFE911-547E-E18F-6E19-94147FF53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Label &amp; Selector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AF7D8AB-4196-856D-7B15-345098DED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BFFE4DD9-05A6-326C-ED21-ADCA7055FC64}"/>
              </a:ext>
            </a:extLst>
          </p:cNvPr>
          <p:cNvSpPr txBox="1">
            <a:spLocks/>
          </p:cNvSpPr>
          <p:nvPr/>
        </p:nvSpPr>
        <p:spPr>
          <a:xfrm>
            <a:off x="365760" y="1978025"/>
            <a:ext cx="11686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dirty="0"/>
              <a:t>工作流程：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K8s API server </a:t>
            </a:r>
            <a:r>
              <a:rPr kumimoji="1" lang="zh-TW" altLang="en-US" dirty="0"/>
              <a:t>收到 </a:t>
            </a:r>
            <a:r>
              <a:rPr kumimoji="1" lang="en-US" altLang="zh-TW" dirty="0"/>
              <a:t>client</a:t>
            </a:r>
            <a:r>
              <a:rPr kumimoji="1" lang="zh-TW" altLang="en-US" dirty="0"/>
              <a:t>（</a:t>
            </a:r>
            <a:r>
              <a:rPr kumimoji="1" lang="en-US" altLang="zh-TW" dirty="0"/>
              <a:t>kubectl</a:t>
            </a:r>
            <a:r>
              <a:rPr kumimoji="1" lang="zh-TW" altLang="en-US" dirty="0"/>
              <a:t>）提供的 </a:t>
            </a:r>
            <a:r>
              <a:rPr kumimoji="1" lang="en-US" altLang="zh-TW" dirty="0"/>
              <a:t>deployment spec</a:t>
            </a:r>
          </a:p>
          <a:p>
            <a:pPr lvl="1"/>
            <a:r>
              <a:rPr kumimoji="1" lang="en-US" altLang="zh-TW" dirty="0"/>
              <a:t>Controller </a:t>
            </a:r>
            <a:r>
              <a:rPr kumimoji="1" lang="zh-TW" altLang="en-US" dirty="0"/>
              <a:t>根據其意圖，嘗試建立對應的 </a:t>
            </a:r>
            <a:r>
              <a:rPr kumimoji="1" lang="en-US" altLang="zh-TW" dirty="0"/>
              <a:t>ReplicaSet</a:t>
            </a:r>
          </a:p>
          <a:p>
            <a:pPr lvl="1"/>
            <a:r>
              <a:rPr kumimoji="1" lang="en-US" altLang="zh-TW" dirty="0"/>
              <a:t>ReplicaSet </a:t>
            </a:r>
            <a:r>
              <a:rPr kumimoji="1" lang="zh-TW" altLang="en-US" dirty="0"/>
              <a:t>物件被建立，</a:t>
            </a:r>
            <a:r>
              <a:rPr kumimoji="1" lang="en-US" altLang="zh-TW" dirty="0"/>
              <a:t>Controller </a:t>
            </a:r>
            <a:r>
              <a:rPr kumimoji="1" lang="zh-TW" altLang="en-US" dirty="0"/>
              <a:t>根據意圖建立 </a:t>
            </a:r>
            <a:r>
              <a:rPr kumimoji="1" lang="en-US" altLang="zh-TW" dirty="0"/>
              <a:t>Pod</a:t>
            </a:r>
          </a:p>
          <a:p>
            <a:pPr lvl="1"/>
            <a:r>
              <a:rPr kumimoji="1" lang="en-US" altLang="zh-TW" dirty="0"/>
              <a:t>Pod </a:t>
            </a:r>
            <a:r>
              <a:rPr kumimoji="1" lang="zh-TW" altLang="en-US" dirty="0"/>
              <a:t>被建立，</a:t>
            </a:r>
            <a:r>
              <a:rPr kumimoji="1" lang="en-US" altLang="zh-TW" dirty="0"/>
              <a:t>API Server </a:t>
            </a:r>
            <a:r>
              <a:rPr kumimoji="1" lang="zh-TW" altLang="en-US" dirty="0"/>
              <a:t>會根據 </a:t>
            </a:r>
            <a:r>
              <a:rPr kumimoji="1" lang="en-US" altLang="zh-TW" dirty="0"/>
              <a:t>probe(s) </a:t>
            </a:r>
            <a:r>
              <a:rPr kumimoji="1" lang="zh-TW" altLang="en-US" dirty="0"/>
              <a:t>判斷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的狀態</a:t>
            </a:r>
            <a:endParaRPr kumimoji="1" lang="en-US" altLang="zh-TW" dirty="0"/>
          </a:p>
          <a:p>
            <a:r>
              <a:rPr kumimoji="1" lang="en-US" altLang="zh-TW" dirty="0"/>
              <a:t>Controller </a:t>
            </a:r>
            <a:r>
              <a:rPr kumimoji="1" lang="zh-TW" altLang="en-US" dirty="0"/>
              <a:t>藉由 </a:t>
            </a:r>
            <a:r>
              <a:rPr kumimoji="1" lang="en-US" altLang="zh-TW" dirty="0"/>
              <a:t>Label </a:t>
            </a:r>
            <a:r>
              <a:rPr kumimoji="1" lang="zh-TW" altLang="en-US" dirty="0"/>
              <a:t>與 </a:t>
            </a:r>
            <a:r>
              <a:rPr kumimoji="1" lang="en-US" altLang="zh-TW" dirty="0"/>
              <a:t>Selector </a:t>
            </a:r>
            <a:r>
              <a:rPr kumimoji="1" lang="zh-TW" altLang="en-US" dirty="0"/>
              <a:t>來關注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的數量是否符合 </a:t>
            </a:r>
            <a:r>
              <a:rPr kumimoji="1" lang="en-US" altLang="zh-TW" dirty="0"/>
              <a:t>ReplicaSet </a:t>
            </a:r>
            <a:r>
              <a:rPr kumimoji="1" lang="zh-TW" altLang="en-US" dirty="0"/>
              <a:t>的期望</a:t>
            </a: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0462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E835C-C68D-C9CE-5217-5C301655E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5B727-5A33-5FD7-4F93-13E95C040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實驗（一）：建立 </a:t>
            </a:r>
            <a:r>
              <a:rPr kumimoji="1" lang="en-US" altLang="zh-TW" dirty="0"/>
              <a:t>Deployment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A90985-43E3-1E1A-7C3A-DB6171AEF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634DDE89-D627-55FD-7FBB-3004E166F956}"/>
              </a:ext>
            </a:extLst>
          </p:cNvPr>
          <p:cNvSpPr txBox="1">
            <a:spLocks/>
          </p:cNvSpPr>
          <p:nvPr/>
        </p:nvSpPr>
        <p:spPr>
          <a:xfrm>
            <a:off x="365760" y="1978025"/>
            <a:ext cx="11686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dirty="0"/>
              <a:t>請使用命令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apply -f </a:t>
            </a:r>
            <a:r>
              <a:rPr kumimoji="1" lang="zh-TW" altLang="en-US" dirty="0"/>
              <a:t>建立 </a:t>
            </a:r>
            <a:r>
              <a:rPr kumimoji="1" lang="en-US" altLang="zh-TW" dirty="0"/>
              <a:t>Deployment </a:t>
            </a:r>
            <a:r>
              <a:rPr kumimoji="1" lang="zh-TW" altLang="en-US" dirty="0"/>
              <a:t>物件。</a:t>
            </a:r>
            <a:endParaRPr kumimoji="1" lang="en-US" altLang="zh-TW" dirty="0"/>
          </a:p>
          <a:p>
            <a:r>
              <a:rPr kumimoji="1" lang="zh-TW" altLang="en-US" dirty="0"/>
              <a:t>使用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get all </a:t>
            </a:r>
            <a:r>
              <a:rPr kumimoji="1" lang="zh-TW" altLang="en-US" dirty="0"/>
              <a:t>觀察 </a:t>
            </a:r>
            <a:r>
              <a:rPr kumimoji="1" lang="en-US" altLang="zh-TW" dirty="0"/>
              <a:t>deployment/replicaSet/pod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TW" altLang="en-US" dirty="0"/>
              <a:t>使用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edit deployment/&lt;</a:t>
            </a:r>
            <a:r>
              <a:rPr kumimoji="1" lang="en-US" altLang="zh-TW" dirty="0" err="1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deployment_name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&gt;</a:t>
            </a:r>
            <a:r>
              <a:rPr kumimoji="1" lang="zh-TW" altLang="en-US" dirty="0"/>
              <a:t> 將 </a:t>
            </a:r>
            <a:r>
              <a:rPr kumimoji="1" lang="en-US" altLang="zh-TW" dirty="0"/>
              <a:t>replica </a:t>
            </a:r>
            <a:r>
              <a:rPr kumimoji="1" lang="zh-TW" altLang="en-US" dirty="0"/>
              <a:t>數量從 </a:t>
            </a:r>
            <a:r>
              <a:rPr kumimoji="1" lang="en-US" altLang="zh-TW" dirty="0"/>
              <a:t>3 </a:t>
            </a:r>
            <a:r>
              <a:rPr kumimoji="1" lang="zh-TW" altLang="en-US" dirty="0"/>
              <a:t>改為 </a:t>
            </a:r>
            <a:r>
              <a:rPr kumimoji="1" lang="en-US" altLang="zh-TW" dirty="0"/>
              <a:t>1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TW" altLang="en-US" dirty="0"/>
              <a:t>使用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get pod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kumimoji="1" lang="zh-TW" altLang="en-US" dirty="0"/>
              <a:t>觀察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數量的變化。</a:t>
            </a: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15838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2E503-E843-3C60-81D0-2C3BA6123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1BAD1C-FEEE-BFCE-BFAB-C607A04ED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核心物件</a:t>
            </a:r>
            <a:r>
              <a:rPr kumimoji="1" lang="en-US" altLang="zh-TW" dirty="0"/>
              <a:t> – Deployment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9FE9D8-7F24-72E3-E9F5-BECC1AA2F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zh-TW" altLang="en-US" dirty="0"/>
              <a:t>透過實驗（一），我們能夠得知</a:t>
            </a:r>
            <a:r>
              <a:rPr kumimoji="1" lang="en-US" altLang="zh-TW" dirty="0"/>
              <a:t> </a:t>
            </a:r>
            <a:r>
              <a:rPr kumimoji="1" lang="en-US" altLang="zh-TW" dirty="0">
                <a:highlight>
                  <a:srgbClr val="FFFF00"/>
                </a:highlight>
              </a:rPr>
              <a:t>Deployment </a:t>
            </a:r>
            <a:r>
              <a:rPr kumimoji="1" lang="zh-TW" altLang="en-US" dirty="0">
                <a:highlight>
                  <a:srgbClr val="FFFF00"/>
                </a:highlight>
              </a:rPr>
              <a:t>會產出 </a:t>
            </a:r>
            <a:r>
              <a:rPr kumimoji="1" lang="en-US" altLang="zh-TW" dirty="0">
                <a:highlight>
                  <a:srgbClr val="FFFF00"/>
                </a:highlight>
              </a:rPr>
              <a:t>ReplicaSet</a:t>
            </a:r>
            <a:r>
              <a:rPr kumimoji="1" lang="zh-TW" altLang="en-US" dirty="0">
                <a:highlight>
                  <a:srgbClr val="FFFF00"/>
                </a:highlight>
              </a:rPr>
              <a:t>，</a:t>
            </a:r>
            <a:r>
              <a:rPr kumimoji="1" lang="en-US" altLang="zh-TW" dirty="0">
                <a:highlight>
                  <a:srgbClr val="FFFF00"/>
                </a:highlight>
              </a:rPr>
              <a:t>ReplicaSet </a:t>
            </a:r>
            <a:r>
              <a:rPr kumimoji="1" lang="zh-TW" altLang="en-US" dirty="0">
                <a:highlight>
                  <a:srgbClr val="FFFF00"/>
                </a:highlight>
              </a:rPr>
              <a:t>會產生 </a:t>
            </a:r>
            <a:r>
              <a:rPr kumimoji="1" lang="en-US" altLang="zh-TW" dirty="0">
                <a:highlight>
                  <a:srgbClr val="FFFF00"/>
                </a:highlight>
              </a:rPr>
              <a:t>Pod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zh-TW" altLang="en-US" dirty="0"/>
              <a:t>但是 </a:t>
            </a:r>
            <a:r>
              <a:rPr kumimoji="1" lang="en-US" altLang="zh-TW" dirty="0"/>
              <a:t>Deployment </a:t>
            </a:r>
            <a:r>
              <a:rPr kumimoji="1" lang="zh-TW" altLang="en-US" dirty="0"/>
              <a:t>的用途並不只是為了產生 </a:t>
            </a:r>
            <a:r>
              <a:rPr kumimoji="1" lang="en-US" altLang="zh-TW" dirty="0"/>
              <a:t>ReplicaSet</a:t>
            </a:r>
            <a:r>
              <a:rPr kumimoji="1" lang="zh-TW" altLang="en-US" dirty="0"/>
              <a:t>，而是用來管理 </a:t>
            </a:r>
            <a:r>
              <a:rPr kumimoji="1" lang="en-US" altLang="zh-TW" dirty="0"/>
              <a:t>ReplicaSet </a:t>
            </a:r>
            <a:r>
              <a:rPr kumimoji="1" lang="zh-TW" altLang="en-US" dirty="0"/>
              <a:t>的版本（每個版本對應不一樣的部署）。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23234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58A57-2502-D989-2725-62176C328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B3356A-DD07-E361-73AC-EEB659D14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核心物件</a:t>
            </a:r>
            <a:r>
              <a:rPr kumimoji="1" lang="en-US" altLang="zh-TW" dirty="0"/>
              <a:t> – Deployment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1B36C5D-7C64-54D6-599D-838090FCB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53312"/>
            <a:ext cx="5601772" cy="527608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66C6BE6-F297-688E-5123-DE2B7FBF3E34}"/>
              </a:ext>
            </a:extLst>
          </p:cNvPr>
          <p:cNvSpPr/>
          <p:nvPr/>
        </p:nvSpPr>
        <p:spPr>
          <a:xfrm>
            <a:off x="838200" y="3986308"/>
            <a:ext cx="3898392" cy="1467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34928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1797E-C93C-3B96-537C-0FA43C02A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DE798E-849D-CC3A-9ABC-4E50926BE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實驗（二）：滾動式更新應用程式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C6AA890-3B5C-3BB9-047B-ACE399AEF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6285D121-30C8-6413-1D4E-810D8A1AEAE5}"/>
              </a:ext>
            </a:extLst>
          </p:cNvPr>
          <p:cNvSpPr txBox="1">
            <a:spLocks/>
          </p:cNvSpPr>
          <p:nvPr/>
        </p:nvSpPr>
        <p:spPr>
          <a:xfrm>
            <a:off x="365760" y="1978025"/>
            <a:ext cx="11686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dirty="0"/>
              <a:t>請使用命令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apply -f </a:t>
            </a:r>
            <a:r>
              <a:rPr kumimoji="1" lang="zh-TW" altLang="en-US" dirty="0"/>
              <a:t>建立 </a:t>
            </a:r>
            <a:r>
              <a:rPr kumimoji="1" lang="en-US" altLang="zh-TW" dirty="0"/>
              <a:t>Deployment </a:t>
            </a:r>
            <a:r>
              <a:rPr kumimoji="1" lang="zh-TW" altLang="en-US" dirty="0"/>
              <a:t>物件。</a:t>
            </a:r>
            <a:endParaRPr kumimoji="1" lang="en-US" altLang="zh-TW" dirty="0"/>
          </a:p>
          <a:p>
            <a:r>
              <a:rPr kumimoji="1" lang="zh-TW" altLang="en-US" dirty="0"/>
              <a:t>使用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get all </a:t>
            </a:r>
            <a:r>
              <a:rPr kumimoji="1" lang="zh-TW" altLang="en-US" dirty="0"/>
              <a:t>觀察 </a:t>
            </a:r>
            <a:r>
              <a:rPr kumimoji="1" lang="en-US" altLang="zh-TW" dirty="0"/>
              <a:t>deployment/replicaSet/pod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TW" altLang="en-US" dirty="0"/>
              <a:t>使用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set image deployment/lab2-deployment demo-container=nginx:1.21</a:t>
            </a:r>
            <a:r>
              <a:rPr kumimoji="1" lang="zh-TW" altLang="en-US" dirty="0"/>
              <a:t> 更新 </a:t>
            </a:r>
            <a:r>
              <a:rPr kumimoji="1" lang="en-US" altLang="zh-TW" dirty="0"/>
              <a:t>image </a:t>
            </a:r>
            <a:r>
              <a:rPr kumimoji="1" lang="zh-TW" altLang="en-US" dirty="0"/>
              <a:t>版本。</a:t>
            </a:r>
            <a:endParaRPr kumimoji="1" lang="en-US" altLang="zh-TW" dirty="0"/>
          </a:p>
          <a:p>
            <a:r>
              <a:rPr kumimoji="1" lang="zh-TW" altLang="en-US" dirty="0"/>
              <a:t>使用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rollout status deployment/lab2-deployment</a:t>
            </a:r>
            <a:r>
              <a:rPr kumimoji="1" lang="en-US" altLang="zh-TW" dirty="0"/>
              <a:t> </a:t>
            </a:r>
            <a:r>
              <a:rPr kumimoji="1" lang="zh-TW" altLang="en-US" dirty="0"/>
              <a:t>觀察 </a:t>
            </a:r>
            <a:r>
              <a:rPr kumimoji="1" lang="en-US" altLang="zh-TW" dirty="0"/>
              <a:t>rollout </a:t>
            </a:r>
            <a:r>
              <a:rPr kumimoji="1" lang="zh-TW" altLang="en-US" dirty="0"/>
              <a:t>的狀態。</a:t>
            </a:r>
            <a:endParaRPr kumimoji="1" lang="en-US" altLang="zh-TW" dirty="0"/>
          </a:p>
          <a:p>
            <a:r>
              <a:rPr kumimoji="1" lang="zh-TW" altLang="en-US" dirty="0"/>
              <a:t>使用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get rs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kumimoji="1" lang="zh-TW" altLang="en-US" dirty="0"/>
              <a:t>觀察 </a:t>
            </a:r>
            <a:r>
              <a:rPr kumimoji="1" lang="en-US" altLang="zh-TW" dirty="0"/>
              <a:t>ReplicaSet </a:t>
            </a:r>
            <a:r>
              <a:rPr kumimoji="1" lang="zh-TW" altLang="en-US" dirty="0"/>
              <a:t>數量的變化。</a:t>
            </a: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5350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33B5A-D47C-DAA2-6F13-D2476C9B0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4F9050-6E8C-2681-A37B-44E8486AD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網路概念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88AF9B-8914-DD10-9546-3BF2A70A6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r>
              <a:rPr kumimoji="1" lang="en-US" altLang="zh-TW" dirty="0"/>
              <a:t>CNI</a:t>
            </a:r>
            <a:r>
              <a:rPr kumimoji="1" lang="zh-TW" altLang="en-US" dirty="0"/>
              <a:t>（</a:t>
            </a:r>
            <a:r>
              <a:rPr kumimoji="1" lang="en-US" altLang="zh-TW" dirty="0"/>
              <a:t>Container Network Interface</a:t>
            </a:r>
            <a:r>
              <a:rPr kumimoji="1" lang="zh-TW" altLang="en-US" dirty="0"/>
              <a:t>）是一個通用介面，並非專屬於 </a:t>
            </a:r>
            <a:r>
              <a:rPr kumimoji="1" lang="en-US" altLang="zh-TW" dirty="0"/>
              <a:t>Kubernetes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TW" dirty="0"/>
              <a:t>Kubernetes </a:t>
            </a:r>
            <a:r>
              <a:rPr kumimoji="1" lang="zh-TW" altLang="en-US" dirty="0"/>
              <a:t>的網路能力是由 </a:t>
            </a:r>
            <a:r>
              <a:rPr kumimoji="1" lang="en-US" altLang="zh-TW" dirty="0"/>
              <a:t>CNI plugin </a:t>
            </a:r>
            <a:r>
              <a:rPr kumimoji="1" lang="zh-TW" altLang="en-US" dirty="0"/>
              <a:t>給予的。</a:t>
            </a:r>
            <a:endParaRPr kumimoji="1" lang="en-US" altLang="zh-TW" dirty="0"/>
          </a:p>
          <a:p>
            <a:r>
              <a:rPr kumimoji="1" lang="zh-TW" altLang="en-US" dirty="0"/>
              <a:t>以 </a:t>
            </a:r>
            <a:r>
              <a:rPr kumimoji="1" lang="en-US" altLang="zh-TW" dirty="0"/>
              <a:t>Microk8s </a:t>
            </a:r>
            <a:r>
              <a:rPr kumimoji="1" lang="zh-TW" altLang="en-US" dirty="0"/>
              <a:t>來說，預設的 </a:t>
            </a:r>
            <a:r>
              <a:rPr kumimoji="1" lang="en-US" altLang="zh-TW" dirty="0"/>
              <a:t>CNI plugin </a:t>
            </a:r>
            <a:r>
              <a:rPr kumimoji="1" lang="zh-TW" altLang="en-US" dirty="0"/>
              <a:t>是</a:t>
            </a:r>
            <a:r>
              <a:rPr kumimoji="1" lang="en-US" altLang="zh-TW" dirty="0"/>
              <a:t> Calico</a:t>
            </a:r>
            <a:r>
              <a:rPr kumimoji="1" lang="zh-TW" altLang="en-US" dirty="0"/>
              <a:t>，所以我們能夠在主機上找到 </a:t>
            </a:r>
            <a:r>
              <a:rPr kumimoji="1" lang="en-US" altLang="zh-TW" dirty="0"/>
              <a:t>Calico </a:t>
            </a:r>
            <a:r>
              <a:rPr kumimoji="1" lang="zh-TW" altLang="en-US" dirty="0"/>
              <a:t>的組態設定。</a:t>
            </a:r>
          </a:p>
        </p:txBody>
      </p:sp>
    </p:spTree>
    <p:extLst>
      <p:ext uri="{BB962C8B-B14F-4D97-AF65-F5344CB8AC3E}">
        <p14:creationId xmlns:p14="http://schemas.microsoft.com/office/powerpoint/2010/main" val="40528222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1A2A68-373C-FA60-7FAA-435896815E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B3AAD5-039C-B886-80D3-4E217AA6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網路概念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CE8ECBE-A166-F23D-E210-86D4F1643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TW" dirty="0"/>
              <a:t>K8s </a:t>
            </a:r>
            <a:r>
              <a:rPr kumimoji="1" lang="zh-TW" altLang="en-US" dirty="0"/>
              <a:t>的網路可以分成</a:t>
            </a:r>
            <a:r>
              <a:rPr kumimoji="1" lang="zh-TW" altLang="en-US" dirty="0">
                <a:highlight>
                  <a:srgbClr val="FFFF00"/>
                </a:highlight>
              </a:rPr>
              <a:t>東西向</a:t>
            </a:r>
            <a:r>
              <a:rPr kumimoji="1" lang="zh-TW" altLang="en-US" dirty="0"/>
              <a:t>和</a:t>
            </a:r>
            <a:r>
              <a:rPr kumimoji="1" lang="zh-TW" altLang="en-US" dirty="0">
                <a:highlight>
                  <a:srgbClr val="FFFF00"/>
                </a:highlight>
              </a:rPr>
              <a:t>南北向</a:t>
            </a:r>
            <a:r>
              <a:rPr kumimoji="1" lang="zh-TW" altLang="en-US" dirty="0"/>
              <a:t>：</a:t>
            </a:r>
            <a:endParaRPr kumimoji="1" lang="en-US" altLang="zh-TW" dirty="0"/>
          </a:p>
          <a:p>
            <a:r>
              <a:rPr kumimoji="1" lang="zh-TW" altLang="en-US" dirty="0"/>
              <a:t>東西向：封包的兩端都在 </a:t>
            </a:r>
            <a:r>
              <a:rPr kumimoji="1" lang="en-US" altLang="zh-TW" dirty="0"/>
              <a:t>Cluster </a:t>
            </a:r>
            <a:r>
              <a:rPr kumimoji="1" lang="zh-TW" altLang="en-US" dirty="0"/>
              <a:t>內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Pod </a:t>
            </a:r>
            <a:r>
              <a:rPr kumimoji="1" lang="zh-TW" altLang="en-US" dirty="0"/>
              <a:t>與 </a:t>
            </a:r>
            <a:r>
              <a:rPr kumimoji="1" lang="en-US" altLang="zh-TW" dirty="0"/>
              <a:t>Service</a:t>
            </a:r>
          </a:p>
          <a:p>
            <a:pPr lvl="1"/>
            <a:r>
              <a:rPr kumimoji="1" lang="en-US" altLang="zh-TW" dirty="0"/>
              <a:t>Pod </a:t>
            </a:r>
            <a:r>
              <a:rPr kumimoji="1" lang="zh-TW" altLang="en-US" dirty="0"/>
              <a:t>與 </a:t>
            </a:r>
            <a:r>
              <a:rPr kumimoji="1" lang="en-US" altLang="zh-TW" dirty="0"/>
              <a:t>Pod</a:t>
            </a:r>
          </a:p>
          <a:p>
            <a:pPr lvl="1"/>
            <a:r>
              <a:rPr kumimoji="1" lang="en-US" altLang="zh-TW" dirty="0"/>
              <a:t>Pod </a:t>
            </a:r>
            <a:r>
              <a:rPr kumimoji="1" lang="zh-TW" altLang="en-US" dirty="0"/>
              <a:t>與 </a:t>
            </a:r>
            <a:r>
              <a:rPr kumimoji="1" lang="en-US" altLang="zh-TW" dirty="0"/>
              <a:t>Node</a:t>
            </a:r>
          </a:p>
          <a:p>
            <a:pPr lvl="1"/>
            <a:r>
              <a:rPr kumimoji="1" lang="zh-TW" altLang="en-US" dirty="0"/>
              <a:t>東西向可再分為</a:t>
            </a:r>
            <a:r>
              <a:rPr kumimoji="1" lang="zh-TW" altLang="en-US" dirty="0">
                <a:highlight>
                  <a:srgbClr val="FFFF00"/>
                </a:highlight>
              </a:rPr>
              <a:t>同節點</a:t>
            </a:r>
            <a:r>
              <a:rPr kumimoji="1" lang="zh-TW" altLang="en-US" dirty="0"/>
              <a:t>與</a:t>
            </a:r>
            <a:r>
              <a:rPr kumimoji="1" lang="zh-TW" altLang="en-US" dirty="0">
                <a:highlight>
                  <a:srgbClr val="FFFF00"/>
                </a:highlight>
              </a:rPr>
              <a:t>跨節點</a:t>
            </a:r>
            <a:r>
              <a:rPr kumimoji="1" lang="zh-TW" altLang="en-US" dirty="0"/>
              <a:t>的案例</a:t>
            </a:r>
            <a:endParaRPr kumimoji="1" lang="en-US" altLang="zh-TW" dirty="0"/>
          </a:p>
          <a:p>
            <a:r>
              <a:rPr kumimoji="1" lang="zh-TW" altLang="en-US" dirty="0"/>
              <a:t>南北向：封包的另一端為 </a:t>
            </a:r>
            <a:r>
              <a:rPr kumimoji="1" lang="en-US" altLang="zh-TW" dirty="0"/>
              <a:t>Cluster </a:t>
            </a:r>
            <a:r>
              <a:rPr kumimoji="1" lang="zh-TW" altLang="en-US" dirty="0"/>
              <a:t>外部</a:t>
            </a:r>
          </a:p>
        </p:txBody>
      </p:sp>
    </p:spTree>
    <p:extLst>
      <p:ext uri="{BB962C8B-B14F-4D97-AF65-F5344CB8AC3E}">
        <p14:creationId xmlns:p14="http://schemas.microsoft.com/office/powerpoint/2010/main" val="3443951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E695E-0276-157D-41FD-DE9C95191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62570B-2BFB-C361-7F71-C5582B4C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網路概念</a:t>
            </a:r>
            <a:r>
              <a:rPr kumimoji="1" lang="en-US" altLang="zh-TW" dirty="0"/>
              <a:t> – Service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3BCFB1-7285-02AB-B5FB-1095F3D29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r>
              <a:rPr kumimoji="1" lang="en-US" altLang="zh-TW" dirty="0"/>
              <a:t>CNI </a:t>
            </a:r>
            <a:r>
              <a:rPr kumimoji="1" lang="zh-TW" altLang="en-US" dirty="0"/>
              <a:t>賦予 </a:t>
            </a:r>
            <a:r>
              <a:rPr kumimoji="1" lang="en-US" altLang="zh-TW" dirty="0"/>
              <a:t>Pod(s) </a:t>
            </a:r>
            <a:r>
              <a:rPr kumimoji="1" lang="zh-TW" altLang="en-US" dirty="0"/>
              <a:t>網路能力，</a:t>
            </a:r>
            <a:r>
              <a:rPr kumimoji="1" lang="en-US" altLang="zh-TW" dirty="0"/>
              <a:t>K8s </a:t>
            </a:r>
            <a:r>
              <a:rPr kumimoji="1" lang="zh-TW" altLang="en-US" dirty="0"/>
              <a:t>仍需要一個機制幫助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進行內外部的通訊。</a:t>
            </a:r>
            <a:endParaRPr kumimoji="1" lang="en-US" altLang="zh-TW" dirty="0"/>
          </a:p>
          <a:p>
            <a:r>
              <a:rPr kumimoji="1" lang="zh-TW" altLang="en-US" dirty="0"/>
              <a:t>於是，</a:t>
            </a:r>
            <a:r>
              <a:rPr kumimoji="1" lang="en-US" altLang="zh-TW" dirty="0"/>
              <a:t>Service </a:t>
            </a:r>
            <a:r>
              <a:rPr kumimoji="1" lang="zh-TW" altLang="en-US" dirty="0"/>
              <a:t>物件出現了：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Cluster IP</a:t>
            </a:r>
          </a:p>
          <a:p>
            <a:pPr lvl="1"/>
            <a:r>
              <a:rPr kumimoji="1" lang="en-US" altLang="zh-TW" dirty="0" err="1"/>
              <a:t>NodePort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Headless</a:t>
            </a:r>
          </a:p>
          <a:p>
            <a:pPr lvl="1"/>
            <a:r>
              <a:rPr kumimoji="1" lang="en-US" altLang="zh-TW" dirty="0" err="1"/>
              <a:t>ExternalName</a:t>
            </a:r>
            <a:endParaRPr kumimoji="1" lang="en-US" altLang="zh-TW" dirty="0"/>
          </a:p>
          <a:p>
            <a:pPr lvl="1"/>
            <a:r>
              <a:rPr kumimoji="1" lang="en-US" altLang="zh-TW" dirty="0" err="1"/>
              <a:t>LoadBalancer</a:t>
            </a:r>
            <a:r>
              <a:rPr kumimoji="1" lang="zh-TW" altLang="en-US" dirty="0"/>
              <a:t>（需要依賴外部實作，故本次分享不介紹）</a:t>
            </a:r>
          </a:p>
        </p:txBody>
      </p:sp>
    </p:spTree>
    <p:extLst>
      <p:ext uri="{BB962C8B-B14F-4D97-AF65-F5344CB8AC3E}">
        <p14:creationId xmlns:p14="http://schemas.microsoft.com/office/powerpoint/2010/main" val="2501198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AE129E-121A-A63A-1BDC-52965870A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目標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14ADEE-CDEB-6E56-67C7-82F136230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認識 </a:t>
            </a:r>
            <a:r>
              <a:rPr kumimoji="1" lang="en-US" altLang="zh-TW" dirty="0"/>
              <a:t>Kubernetes</a:t>
            </a:r>
          </a:p>
          <a:p>
            <a:r>
              <a:rPr kumimoji="1" lang="zh-TW" altLang="en-US" dirty="0"/>
              <a:t>能夠管理 </a:t>
            </a:r>
            <a:r>
              <a:rPr kumimoji="1" lang="en-US" altLang="zh-TW" dirty="0"/>
              <a:t>Kubernetes </a:t>
            </a:r>
            <a:r>
              <a:rPr kumimoji="1" lang="zh-TW" altLang="en-US" dirty="0"/>
              <a:t>上的服務</a:t>
            </a:r>
            <a:endParaRPr kumimoji="1" lang="en-US" altLang="zh-TW" dirty="0"/>
          </a:p>
          <a:p>
            <a:r>
              <a:rPr kumimoji="1" lang="zh-TW" altLang="en-US" dirty="0"/>
              <a:t>當發生錯誤時，有初步排除的能力</a:t>
            </a: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472071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50E4C2-DAB1-9616-3899-32940D6C68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E173E6-985A-65EF-DC8D-FD1B84B7D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Service </a:t>
            </a:r>
            <a:r>
              <a:rPr kumimoji="1" lang="zh-TW" altLang="en-US" dirty="0"/>
              <a:t>物件（一）</a:t>
            </a:r>
            <a:r>
              <a:rPr kumimoji="1" lang="en-US" altLang="zh-TW" dirty="0"/>
              <a:t>Cluster IP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DC35A4-34F7-B8BA-C6E4-6A12DA753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r>
              <a:rPr kumimoji="1" lang="zh-TW" altLang="en-US" dirty="0"/>
              <a:t>僅內部可用，叢集外部的流量無法存取該 </a:t>
            </a:r>
            <a:r>
              <a:rPr kumimoji="1" lang="en-US" altLang="zh-TW" dirty="0"/>
              <a:t>service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TW" dirty="0"/>
              <a:t>K8s </a:t>
            </a:r>
            <a:r>
              <a:rPr kumimoji="1" lang="zh-TW" altLang="en-US" dirty="0"/>
              <a:t>會為 </a:t>
            </a:r>
            <a:r>
              <a:rPr kumimoji="1" lang="en-US" altLang="zh-TW" dirty="0"/>
              <a:t>Service </a:t>
            </a:r>
            <a:r>
              <a:rPr kumimoji="1" lang="zh-TW" altLang="en-US" dirty="0"/>
              <a:t>分配一個 </a:t>
            </a:r>
            <a:r>
              <a:rPr kumimoji="1" lang="en-US" altLang="zh-TW" dirty="0"/>
              <a:t>Virtual IP</a:t>
            </a:r>
            <a:r>
              <a:rPr kumimoji="1" lang="zh-TW" altLang="en-US" dirty="0"/>
              <a:t>，並且與 </a:t>
            </a:r>
            <a:r>
              <a:rPr kumimoji="1" lang="en-US" altLang="zh-TW" dirty="0"/>
              <a:t>Service </a:t>
            </a:r>
            <a:r>
              <a:rPr kumimoji="1" lang="zh-TW" altLang="en-US" dirty="0"/>
              <a:t>後端的 </a:t>
            </a:r>
            <a:r>
              <a:rPr kumimoji="1" lang="en-US" altLang="zh-TW" dirty="0"/>
              <a:t>Pod(s) </a:t>
            </a:r>
            <a:r>
              <a:rPr kumimoji="1" lang="zh-TW" altLang="en-US" dirty="0"/>
              <a:t>進行附載平衡。</a:t>
            </a:r>
            <a:endParaRPr kumimoji="1" lang="en-US" altLang="zh-TW" dirty="0"/>
          </a:p>
          <a:p>
            <a:r>
              <a:rPr kumimoji="1" lang="en-US" altLang="zh-TW" dirty="0"/>
              <a:t>K8s </a:t>
            </a:r>
            <a:r>
              <a:rPr kumimoji="1" lang="zh-TW" altLang="en-US" dirty="0"/>
              <a:t>會為 </a:t>
            </a:r>
            <a:r>
              <a:rPr kumimoji="1" lang="en-US" altLang="zh-TW" dirty="0"/>
              <a:t>Cluster</a:t>
            </a:r>
            <a:r>
              <a:rPr kumimoji="1" lang="zh-TW" altLang="en-US" dirty="0"/>
              <a:t> </a:t>
            </a:r>
            <a:r>
              <a:rPr kumimoji="1" lang="en-US" altLang="zh-TW" dirty="0"/>
              <a:t>IP </a:t>
            </a:r>
            <a:r>
              <a:rPr kumimoji="1" lang="zh-TW" altLang="en-US" dirty="0"/>
              <a:t>建立 </a:t>
            </a:r>
            <a:r>
              <a:rPr kumimoji="1" lang="en-US" altLang="zh-TW" dirty="0"/>
              <a:t>DNS record</a:t>
            </a:r>
            <a:r>
              <a:rPr kumimoji="1" lang="zh-TW" altLang="en-US" dirty="0"/>
              <a:t>（由 </a:t>
            </a:r>
            <a:r>
              <a:rPr kumimoji="1" lang="en-US" altLang="zh-TW" dirty="0" err="1"/>
              <a:t>CoreDNS</a:t>
            </a:r>
            <a:r>
              <a:rPr kumimoji="1" lang="en-US" altLang="zh-TW" dirty="0"/>
              <a:t> </a:t>
            </a:r>
            <a:r>
              <a:rPr kumimoji="1" lang="zh-TW" altLang="en-US" dirty="0"/>
              <a:t>負責處理）。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5C43985-DC54-781B-790A-C61998C88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985" y="3762048"/>
            <a:ext cx="5361432" cy="309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038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FDE79-DC84-3FFB-B0E0-7CCC9D6C8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7ADC96-284F-164B-E88D-BC25223AD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Service </a:t>
            </a:r>
            <a:r>
              <a:rPr kumimoji="1" lang="zh-TW" altLang="en-US" dirty="0"/>
              <a:t>物件（一）</a:t>
            </a:r>
            <a:r>
              <a:rPr kumimoji="1" lang="en-US" altLang="zh-TW" dirty="0"/>
              <a:t>Cluster IP</a:t>
            </a:r>
            <a:endParaRPr kumimoji="1" lang="zh-TW" altLang="en-US" dirty="0"/>
          </a:p>
        </p:txBody>
      </p:sp>
      <p:pic>
        <p:nvPicPr>
          <p:cNvPr id="1026" name="Picture 2" descr="Imgur">
            <a:extLst>
              <a:ext uri="{FF2B5EF4-FFF2-40B4-BE49-F238E27FC236}">
                <a16:creationId xmlns:a16="http://schemas.microsoft.com/office/drawing/2014/main" id="{F90EF77C-C5BF-38A4-1ECF-5BC62CB56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208" y="1362456"/>
            <a:ext cx="6898685" cy="3941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1A49A3FA-9EF2-EA82-9D12-23E433E20BFD}"/>
              </a:ext>
            </a:extLst>
          </p:cNvPr>
          <p:cNvSpPr txBox="1"/>
          <p:nvPr/>
        </p:nvSpPr>
        <p:spPr>
          <a:xfrm>
            <a:off x="6748685" y="5303519"/>
            <a:ext cx="6094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Ref: </a:t>
            </a:r>
            <a:r>
              <a:rPr lang="zh-TW" altLang="en-US" dirty="0"/>
              <a:t>https://www.hwchiu.com/docs/2018/kubernetes-service-iii</a:t>
            </a:r>
          </a:p>
        </p:txBody>
      </p:sp>
    </p:spTree>
    <p:extLst>
      <p:ext uri="{BB962C8B-B14F-4D97-AF65-F5344CB8AC3E}">
        <p14:creationId xmlns:p14="http://schemas.microsoft.com/office/powerpoint/2010/main" val="16521881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76965-813F-9343-1D2E-CFCF735489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E9CE47-CDF1-930D-544E-E146152FB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實驗（三）：了解 </a:t>
            </a:r>
            <a:r>
              <a:rPr kumimoji="1" lang="en-US" altLang="zh-TW" dirty="0"/>
              <a:t>Cluster IP </a:t>
            </a:r>
            <a:r>
              <a:rPr kumimoji="1" lang="zh-TW" altLang="en-US" dirty="0"/>
              <a:t>實作原理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1C863A-473A-C6E8-7B19-DA81A2DE2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BE8807C3-353F-FC48-8816-5EA8A2EEA9D5}"/>
              </a:ext>
            </a:extLst>
          </p:cNvPr>
          <p:cNvSpPr txBox="1">
            <a:spLocks/>
          </p:cNvSpPr>
          <p:nvPr/>
        </p:nvSpPr>
        <p:spPr>
          <a:xfrm>
            <a:off x="365760" y="1978025"/>
            <a:ext cx="11686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dirty="0"/>
              <a:t>請參考 </a:t>
            </a:r>
            <a:r>
              <a:rPr kumimoji="1" lang="en" altLang="zh-TW" dirty="0">
                <a:hlinkClick r:id="rId3"/>
              </a:rPr>
              <a:t>https://github.com/ianchen0119/introduction-to-k8s/tree/master/lab3</a:t>
            </a:r>
            <a:endParaRPr kumimoji="1" lang="en" altLang="zh-TW" dirty="0"/>
          </a:p>
          <a:p>
            <a:pPr marL="0" indent="0">
              <a:buNone/>
            </a:pP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93078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5C4DD-CCF1-164E-67E4-261C19BD4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CEC8B7-1DB3-87E0-510A-0EFCD450A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Service </a:t>
            </a:r>
            <a:r>
              <a:rPr kumimoji="1" lang="zh-TW" altLang="en-US" dirty="0"/>
              <a:t>物件（二）</a:t>
            </a:r>
            <a:r>
              <a:rPr kumimoji="1" lang="en-US" altLang="zh-TW" dirty="0"/>
              <a:t>NodePort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C9F854-5ACF-D725-088D-E4D699EDA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r>
              <a:rPr kumimoji="1" lang="zh-TW" altLang="en-US" dirty="0"/>
              <a:t>讓叢集外部的流量可以直接進到 </a:t>
            </a:r>
            <a:r>
              <a:rPr kumimoji="1" lang="en-US" altLang="zh-TW" dirty="0"/>
              <a:t>Pod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TW" altLang="en-US" dirty="0"/>
              <a:t>若 </a:t>
            </a:r>
            <a:r>
              <a:rPr kumimoji="1" lang="en-US" altLang="zh-TW" dirty="0" err="1"/>
              <a:t>kube</a:t>
            </a:r>
            <a:r>
              <a:rPr kumimoji="1" lang="en-US" altLang="zh-TW" dirty="0"/>
              <a:t>-proxy </a:t>
            </a:r>
            <a:r>
              <a:rPr kumimoji="1" lang="zh-TW" altLang="en-US" dirty="0"/>
              <a:t>使用 </a:t>
            </a:r>
            <a:r>
              <a:rPr kumimoji="1" lang="en-US" altLang="zh-TW" dirty="0"/>
              <a:t>iptables mode</a:t>
            </a:r>
            <a:r>
              <a:rPr kumimoji="1" lang="zh-TW" altLang="en-US" dirty="0"/>
              <a:t>，其實作與 </a:t>
            </a:r>
            <a:r>
              <a:rPr kumimoji="1" lang="en-US" altLang="zh-TW" dirty="0"/>
              <a:t>cluster </a:t>
            </a:r>
            <a:r>
              <a:rPr kumimoji="1" lang="en-US" altLang="zh-TW" dirty="0" err="1"/>
              <a:t>ip</a:t>
            </a:r>
            <a:r>
              <a:rPr kumimoji="1" lang="en-US" altLang="zh-TW" dirty="0"/>
              <a:t> </a:t>
            </a:r>
            <a:r>
              <a:rPr kumimoji="1" lang="zh-TW" altLang="en-US" dirty="0"/>
              <a:t>的原理相去不遠，主要的差異在：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OUTPUT </a:t>
            </a:r>
            <a:r>
              <a:rPr kumimoji="1" lang="zh-TW" altLang="en-US" dirty="0"/>
              <a:t>和 </a:t>
            </a:r>
            <a:r>
              <a:rPr kumimoji="1" lang="en-US" altLang="zh-TW" dirty="0"/>
              <a:t>PREROUTING Chain </a:t>
            </a:r>
            <a:r>
              <a:rPr kumimoji="1" lang="zh-TW" altLang="en-US" dirty="0"/>
              <a:t>會連結到 </a:t>
            </a:r>
            <a:r>
              <a:rPr lang="en" altLang="zh-TW" dirty="0"/>
              <a:t>KUBE-NODEPORTS</a:t>
            </a:r>
            <a:r>
              <a:rPr lang="zh-TW" altLang="en-US" dirty="0"/>
              <a:t> </a:t>
            </a:r>
            <a:r>
              <a:rPr lang="en-US" altLang="zh-TW" dirty="0"/>
              <a:t>Chain</a:t>
            </a:r>
          </a:p>
          <a:p>
            <a:pPr lvl="1"/>
            <a:r>
              <a:rPr lang="en" altLang="zh-TW" dirty="0"/>
              <a:t>KUBE-NODEPORTS</a:t>
            </a:r>
            <a:r>
              <a:rPr lang="en-US" altLang="zh-TW" dirty="0"/>
              <a:t> </a:t>
            </a:r>
            <a:r>
              <a:rPr lang="zh-TW" altLang="en-US" dirty="0"/>
              <a:t>根據 </a:t>
            </a:r>
            <a:r>
              <a:rPr lang="en-US" altLang="zh-TW" dirty="0" err="1"/>
              <a:t>dst</a:t>
            </a:r>
            <a:r>
              <a:rPr lang="en-US" altLang="zh-TW" dirty="0"/>
              <a:t> port </a:t>
            </a:r>
            <a:r>
              <a:rPr lang="zh-TW" altLang="en-US" dirty="0"/>
              <a:t>和 </a:t>
            </a:r>
            <a:r>
              <a:rPr lang="en-US" altLang="zh-TW" dirty="0"/>
              <a:t>protocol </a:t>
            </a:r>
            <a:r>
              <a:rPr lang="zh-TW" altLang="en-US" dirty="0"/>
              <a:t>選擇 </a:t>
            </a:r>
            <a:r>
              <a:rPr lang="en" altLang="zh-TW" dirty="0"/>
              <a:t>KUBE-EXT-XXXXX Chain</a:t>
            </a:r>
          </a:p>
          <a:p>
            <a:pPr lvl="1"/>
            <a:r>
              <a:rPr lang="en" altLang="zh-TW" dirty="0"/>
              <a:t>KUBE-EXT-XXXXX Chain </a:t>
            </a:r>
            <a:r>
              <a:rPr lang="zh-TW" altLang="en-US" dirty="0"/>
              <a:t>有兩大規則</a:t>
            </a:r>
            <a:endParaRPr lang="en-US" altLang="zh-TW" dirty="0"/>
          </a:p>
          <a:p>
            <a:pPr lvl="2"/>
            <a:r>
              <a:rPr lang="zh-TW" altLang="en-US" dirty="0"/>
              <a:t>前者做 </a:t>
            </a:r>
            <a:r>
              <a:rPr lang="en-US" altLang="zh-TW" dirty="0"/>
              <a:t>SNAT </a:t>
            </a:r>
            <a:r>
              <a:rPr lang="zh-TW" altLang="en-US" dirty="0"/>
              <a:t>標記</a:t>
            </a:r>
            <a:endParaRPr lang="en-US" altLang="zh-TW" dirty="0"/>
          </a:p>
          <a:p>
            <a:pPr lvl="2"/>
            <a:r>
              <a:rPr lang="zh-TW" altLang="en-US" dirty="0"/>
              <a:t>後者用來 </a:t>
            </a:r>
            <a:r>
              <a:rPr lang="en-US" altLang="zh-TW" dirty="0"/>
              <a:t>match KUBE-SVC-XXXX Chain</a:t>
            </a:r>
            <a:r>
              <a:rPr lang="zh-TW" altLang="en-US" dirty="0"/>
              <a:t>，最後選擇ㄧ個 </a:t>
            </a:r>
            <a:r>
              <a:rPr lang="en-US" altLang="zh-TW" dirty="0"/>
              <a:t>endpoint</a:t>
            </a:r>
            <a:r>
              <a:rPr lang="zh-TW" altLang="en-US" dirty="0"/>
              <a:t>（</a:t>
            </a:r>
            <a:r>
              <a:rPr lang="en-US" altLang="zh-TW" dirty="0"/>
              <a:t>KUBE-SEP-XXXX</a:t>
            </a:r>
            <a:r>
              <a:rPr lang="zh-TW" altLang="en-US" dirty="0"/>
              <a:t>）做 </a:t>
            </a:r>
            <a:r>
              <a:rPr lang="en-US" altLang="zh-TW" dirty="0" err="1"/>
              <a:t>dnat</a:t>
            </a:r>
            <a:endParaRPr lang="en" altLang="zh-TW" dirty="0"/>
          </a:p>
          <a:p>
            <a:pPr lvl="1"/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94230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1BD593-1786-6F02-434E-6F46C0242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EE955F-E33B-C4B1-FA5B-EB34A201D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實驗（四）：部署 </a:t>
            </a:r>
            <a:r>
              <a:rPr kumimoji="1" lang="en-US" altLang="zh-TW" dirty="0"/>
              <a:t>K8s Service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269404-8356-A0FC-6C1E-193292FB9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06676626-6DD9-793F-EC1B-FA36AB5A60A5}"/>
              </a:ext>
            </a:extLst>
          </p:cNvPr>
          <p:cNvSpPr txBox="1">
            <a:spLocks/>
          </p:cNvSpPr>
          <p:nvPr/>
        </p:nvSpPr>
        <p:spPr>
          <a:xfrm>
            <a:off x="365760" y="1978025"/>
            <a:ext cx="11686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dirty="0"/>
              <a:t>為實驗二部署的 </a:t>
            </a:r>
            <a:r>
              <a:rPr kumimoji="1" lang="en-US" altLang="zh-TW" dirty="0"/>
              <a:t>nginx server </a:t>
            </a:r>
            <a:r>
              <a:rPr kumimoji="1" lang="zh-TW" altLang="en-US" dirty="0"/>
              <a:t>分別新增 </a:t>
            </a:r>
            <a:r>
              <a:rPr kumimoji="1" lang="en-US" altLang="zh-TW" dirty="0"/>
              <a:t>Cluster IP </a:t>
            </a:r>
            <a:r>
              <a:rPr kumimoji="1" lang="zh-TW" altLang="en-US" dirty="0"/>
              <a:t>與 </a:t>
            </a:r>
            <a:r>
              <a:rPr kumimoji="1" lang="en-US" altLang="zh-TW" dirty="0"/>
              <a:t>NodePort </a:t>
            </a:r>
            <a:r>
              <a:rPr kumimoji="1" lang="zh-TW" altLang="en-US" dirty="0"/>
              <a:t>類型的 </a:t>
            </a:r>
            <a:r>
              <a:rPr kumimoji="1" lang="en-US" altLang="zh-TW" dirty="0"/>
              <a:t>Service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" altLang="zh-TW" dirty="0">
                <a:hlinkClick r:id="rId3"/>
              </a:rPr>
              <a:t>https://github.com/ianchen0119/introduction-to-k8s/tree/master/lab4</a:t>
            </a:r>
            <a:endParaRPr kumimoji="1" lang="en" altLang="zh-TW" dirty="0"/>
          </a:p>
          <a:p>
            <a:r>
              <a:rPr kumimoji="1" lang="zh-TW" altLang="en-US" dirty="0"/>
              <a:t>使用 </a:t>
            </a:r>
            <a:r>
              <a:rPr kumimoji="1" lang="en-US" altLang="zh-TW" dirty="0"/>
              <a:t>curl </a:t>
            </a:r>
            <a:r>
              <a:rPr kumimoji="1" lang="zh-TW" altLang="en-US" dirty="0"/>
              <a:t>透過 </a:t>
            </a:r>
            <a:r>
              <a:rPr kumimoji="1" lang="en-US" altLang="zh-TW" dirty="0"/>
              <a:t>Cluster IP </a:t>
            </a:r>
            <a:r>
              <a:rPr kumimoji="1" lang="zh-TW" altLang="en-US" dirty="0"/>
              <a:t>與 </a:t>
            </a:r>
            <a:r>
              <a:rPr kumimoji="1" lang="en-US" altLang="zh-TW" dirty="0"/>
              <a:t>NodePort  </a:t>
            </a:r>
            <a:r>
              <a:rPr kumimoji="1" lang="zh-TW" altLang="en-US" dirty="0"/>
              <a:t>存取 </a:t>
            </a:r>
            <a:r>
              <a:rPr kumimoji="1" lang="en-US" altLang="zh-TW" dirty="0"/>
              <a:t>nginx </a:t>
            </a:r>
            <a:r>
              <a:rPr kumimoji="1" lang="zh-TW" altLang="en-US" dirty="0"/>
              <a:t>服務</a:t>
            </a:r>
            <a:endParaRPr kumimoji="1" lang="en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864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D9E26-94A3-53F0-7F04-59549B82B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A52251-A004-B921-F000-9DD22EA20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Service </a:t>
            </a:r>
            <a:r>
              <a:rPr kumimoji="1" lang="zh-TW" altLang="en-US" dirty="0"/>
              <a:t>物件（三）</a:t>
            </a:r>
            <a:r>
              <a:rPr kumimoji="1" lang="en-US" altLang="zh-TW" dirty="0"/>
              <a:t>Headless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F737143-B059-65D1-5C0C-D5C8565A4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r>
              <a:rPr kumimoji="1" lang="zh-TW" altLang="en-US" dirty="0"/>
              <a:t>官網提到“</a:t>
            </a:r>
            <a:r>
              <a:rPr kumimoji="1" lang="en-US" altLang="zh-TW" dirty="0"/>
              <a:t>Sometimes you don't need load-balancing and a single Service IP.”</a:t>
            </a:r>
          </a:p>
          <a:p>
            <a:r>
              <a:rPr kumimoji="1" lang="zh-TW" altLang="en-US" dirty="0"/>
              <a:t>與 </a:t>
            </a:r>
            <a:r>
              <a:rPr kumimoji="1" lang="en-US" altLang="zh-TW" dirty="0"/>
              <a:t>Cluster IP </a:t>
            </a:r>
            <a:r>
              <a:rPr kumimoji="1" lang="zh-TW" altLang="en-US" dirty="0"/>
              <a:t>相同，僅叢集內可見。</a:t>
            </a:r>
            <a:endParaRPr kumimoji="1" lang="en-US" altLang="zh-TW" dirty="0"/>
          </a:p>
          <a:p>
            <a:r>
              <a:rPr kumimoji="1" lang="zh-TW" altLang="en-US" dirty="0"/>
              <a:t>與 </a:t>
            </a:r>
            <a:r>
              <a:rPr kumimoji="1" lang="en-US" altLang="zh-TW" dirty="0"/>
              <a:t>Cluster IP </a:t>
            </a:r>
            <a:r>
              <a:rPr kumimoji="1" lang="zh-TW" altLang="en-US" dirty="0"/>
              <a:t>不同的是，</a:t>
            </a:r>
            <a:r>
              <a:rPr kumimoji="1" lang="en-US" altLang="zh-TW" dirty="0"/>
              <a:t>K8s </a:t>
            </a:r>
            <a:r>
              <a:rPr kumimoji="1" lang="zh-TW" altLang="en-US" dirty="0"/>
              <a:t>並不會為 </a:t>
            </a:r>
            <a:r>
              <a:rPr kumimoji="1" lang="en-US" altLang="zh-TW" dirty="0"/>
              <a:t>Headless Service</a:t>
            </a:r>
            <a:r>
              <a:rPr kumimoji="1" lang="zh-TW" altLang="en-US" dirty="0"/>
              <a:t> 建立 </a:t>
            </a:r>
            <a:r>
              <a:rPr kumimoji="1" lang="en-US" altLang="zh-TW" dirty="0"/>
              <a:t>Virtual IP</a:t>
            </a:r>
            <a:r>
              <a:rPr kumimoji="1" lang="zh-TW" altLang="en-US" dirty="0"/>
              <a:t>，而是為匹配的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分別建立對應的 </a:t>
            </a:r>
            <a:r>
              <a:rPr kumimoji="1" lang="en-US" altLang="zh-TW" dirty="0"/>
              <a:t>DNS record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TW" altLang="en-US" dirty="0"/>
              <a:t>適合用於一些需要自行處理負載分流的場景。</a:t>
            </a: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56428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CD4F5-E58B-0809-1784-20D3AB134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0712F9-049B-22FA-E261-8E9749A3F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實驗（五）：部署 </a:t>
            </a:r>
            <a:r>
              <a:rPr kumimoji="1" lang="en-US" altLang="zh-TW" dirty="0"/>
              <a:t>headless service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2DAE5E-D47B-D4AD-209B-21BA71430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A4A370AE-F589-1671-153B-C19FD7EFBDCC}"/>
              </a:ext>
            </a:extLst>
          </p:cNvPr>
          <p:cNvSpPr txBox="1">
            <a:spLocks/>
          </p:cNvSpPr>
          <p:nvPr/>
        </p:nvSpPr>
        <p:spPr>
          <a:xfrm>
            <a:off x="365760" y="1978025"/>
            <a:ext cx="11686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dirty="0"/>
              <a:t>為實驗二部署的 </a:t>
            </a:r>
            <a:r>
              <a:rPr kumimoji="1" lang="en-US" altLang="zh-TW" dirty="0"/>
              <a:t>nginx server </a:t>
            </a:r>
            <a:r>
              <a:rPr kumimoji="1" lang="zh-TW" altLang="en-US" dirty="0"/>
              <a:t>分別新增 </a:t>
            </a:r>
            <a:r>
              <a:rPr kumimoji="1" lang="en-US" altLang="zh-TW" dirty="0"/>
              <a:t>Headless </a:t>
            </a:r>
            <a:r>
              <a:rPr kumimoji="1" lang="zh-TW" altLang="en-US" dirty="0"/>
              <a:t>類型的 </a:t>
            </a:r>
            <a:r>
              <a:rPr kumimoji="1" lang="en-US" altLang="zh-TW" dirty="0"/>
              <a:t>Service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" altLang="zh-TW" dirty="0">
                <a:hlinkClick r:id="rId3"/>
              </a:rPr>
              <a:t>https://github.com/ianchen0119/introduction-to-k8s/tree/master/lab5</a:t>
            </a:r>
            <a:endParaRPr kumimoji="1" lang="en" altLang="zh-TW" dirty="0"/>
          </a:p>
          <a:p>
            <a:pPr lvl="1"/>
            <a:r>
              <a:rPr kumimoji="1" lang="zh-TW" altLang="en-US" dirty="0"/>
              <a:t>使用 </a:t>
            </a:r>
            <a:r>
              <a:rPr kumimoji="1" lang="en-US" altLang="zh-TW" dirty="0" err="1"/>
              <a:t>nslookup</a:t>
            </a:r>
            <a:r>
              <a:rPr kumimoji="1" lang="en-US" altLang="zh-TW" dirty="0"/>
              <a:t> </a:t>
            </a:r>
            <a:r>
              <a:rPr kumimoji="1" lang="zh-TW" altLang="en-US" dirty="0"/>
              <a:t>觀察輸出，看看結果是否與 </a:t>
            </a:r>
            <a:r>
              <a:rPr kumimoji="1" lang="en-US" altLang="zh-TW" dirty="0"/>
              <a:t>replica(s) </a:t>
            </a:r>
            <a:r>
              <a:rPr kumimoji="1" lang="zh-TW" altLang="en-US" dirty="0"/>
              <a:t>的 </a:t>
            </a:r>
            <a:r>
              <a:rPr kumimoji="1" lang="en-US" altLang="zh-TW" dirty="0"/>
              <a:t>IP </a:t>
            </a:r>
            <a:r>
              <a:rPr kumimoji="1" lang="zh-TW" altLang="en-US" dirty="0"/>
              <a:t>相符？</a:t>
            </a:r>
            <a:endParaRPr kumimoji="1" lang="en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7010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25766-7E02-1343-44F4-795DD7EF8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7C2363-0501-FFF8-94B2-889730CF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Service </a:t>
            </a:r>
            <a:r>
              <a:rPr kumimoji="1" lang="zh-TW" altLang="en-US" dirty="0"/>
              <a:t>物件（四）</a:t>
            </a:r>
            <a:r>
              <a:rPr kumimoji="1" lang="en-US" altLang="zh-TW" dirty="0" err="1"/>
              <a:t>ExternalName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959089-DB6C-A122-33B8-34CA50169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r>
              <a:rPr kumimoji="1" lang="zh-TW" altLang="en-US" dirty="0"/>
              <a:t>僅叢集內部可見。</a:t>
            </a:r>
            <a:endParaRPr kumimoji="1" lang="en-US" altLang="zh-TW" dirty="0"/>
          </a:p>
          <a:p>
            <a:r>
              <a:rPr kumimoji="1" lang="zh-TW" altLang="en-US" dirty="0"/>
              <a:t>沒有 </a:t>
            </a:r>
            <a:r>
              <a:rPr kumimoji="1" lang="en-US" altLang="zh-TW" dirty="0"/>
              <a:t>Virtual IP</a:t>
            </a:r>
            <a:r>
              <a:rPr kumimoji="1" lang="zh-TW" altLang="en-US" dirty="0"/>
              <a:t>、沒有 </a:t>
            </a:r>
            <a:r>
              <a:rPr kumimoji="1" lang="en-US" altLang="zh-TW" dirty="0"/>
              <a:t>endpoint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TW" altLang="en-US" dirty="0"/>
              <a:t>讓叢集內部的服務可以存取叢集外的服務：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常見在 </a:t>
            </a:r>
            <a:r>
              <a:rPr kumimoji="1" lang="en-US" altLang="zh-TW" dirty="0"/>
              <a:t>legacy system migration </a:t>
            </a:r>
            <a:r>
              <a:rPr kumimoji="1" lang="zh-TW" altLang="en-US" dirty="0"/>
              <a:t>的場景，如果有一些肥大的 </a:t>
            </a:r>
            <a:r>
              <a:rPr kumimoji="1" lang="en-US" altLang="zh-TW" dirty="0"/>
              <a:t>component </a:t>
            </a:r>
            <a:r>
              <a:rPr kumimoji="1" lang="zh-TW" altLang="en-US" dirty="0"/>
              <a:t>暫時沒辦法使用 </a:t>
            </a:r>
            <a:r>
              <a:rPr kumimoji="1" lang="en-US" altLang="zh-TW" dirty="0"/>
              <a:t>K8s </a:t>
            </a:r>
            <a:r>
              <a:rPr kumimoji="1" lang="zh-TW" altLang="en-US" dirty="0"/>
              <a:t>管理，可以先用 </a:t>
            </a:r>
            <a:r>
              <a:rPr kumimoji="1" lang="en-US" altLang="zh-TW" dirty="0" err="1"/>
              <a:t>ExternalName</a:t>
            </a:r>
            <a:r>
              <a:rPr kumimoji="1" lang="en-US" altLang="zh-TW" dirty="0"/>
              <a:t> Service </a:t>
            </a:r>
            <a:r>
              <a:rPr kumimoji="1" lang="zh-TW" altLang="en-US" dirty="0"/>
              <a:t>讓已經搬遷的服務透過 </a:t>
            </a:r>
            <a:r>
              <a:rPr kumimoji="1" lang="en-US" altLang="zh-TW" dirty="0"/>
              <a:t>k8s svc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11692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A8122A-D366-C979-6E78-57FF33C22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CD7B00-5C3C-3AA9-E248-B137A5EAA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帶有狀態的部署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98C836-4433-A60C-663D-CEF7324E2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r>
              <a:rPr kumimoji="1" lang="en-US" altLang="zh-TW" dirty="0"/>
              <a:t>K8s </a:t>
            </a:r>
            <a:r>
              <a:rPr kumimoji="1" lang="zh-TW" altLang="en-US" dirty="0"/>
              <a:t>提供 </a:t>
            </a:r>
            <a:r>
              <a:rPr kumimoji="1" lang="en-US" altLang="zh-TW" dirty="0" err="1"/>
              <a:t>StatefulSet</a:t>
            </a:r>
            <a:r>
              <a:rPr kumimoji="1" lang="en-US" altLang="zh-TW" dirty="0"/>
              <a:t> </a:t>
            </a:r>
            <a:r>
              <a:rPr kumimoji="1" lang="zh-TW" altLang="en-US" dirty="0"/>
              <a:t>物件，讓使用者管理有狀態需求的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物件：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具有唯一的 </a:t>
            </a:r>
            <a:r>
              <a:rPr kumimoji="1" lang="en-US" altLang="zh-TW" dirty="0"/>
              <a:t>network identifier</a:t>
            </a:r>
            <a:r>
              <a:rPr kumimoji="1" lang="zh-TW" altLang="en-US" dirty="0"/>
              <a:t>（需要配合 </a:t>
            </a:r>
            <a:r>
              <a:rPr kumimoji="1" lang="en-US" altLang="zh-TW" dirty="0"/>
              <a:t>headless service</a:t>
            </a:r>
            <a:r>
              <a:rPr kumimoji="1" lang="zh-TW" altLang="en-US" dirty="0"/>
              <a:t>）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具有長久儲存機制（需要配合 </a:t>
            </a:r>
            <a:r>
              <a:rPr kumimoji="1" lang="en-US" altLang="zh-TW" dirty="0"/>
              <a:t>PVC </a:t>
            </a:r>
            <a:r>
              <a:rPr kumimoji="1" lang="zh-TW" altLang="en-US" dirty="0"/>
              <a:t>與 </a:t>
            </a:r>
            <a:r>
              <a:rPr kumimoji="1" lang="en-US" altLang="zh-TW" dirty="0"/>
              <a:t>PV</a:t>
            </a:r>
            <a:r>
              <a:rPr kumimoji="1" lang="zh-TW" altLang="en-US" dirty="0"/>
              <a:t>）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有序的部署、擴展、滾動更新</a:t>
            </a:r>
            <a:endParaRPr kumimoji="1" lang="en-US" altLang="zh-TW" dirty="0"/>
          </a:p>
          <a:p>
            <a:pPr lvl="1"/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D379D32-0834-E0A7-062E-D5A148027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99028"/>
            <a:ext cx="7772400" cy="234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29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FCC0E-05E3-E643-0A6F-CFD4630F2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3A3786-D05D-DE32-ADB7-58AC39F4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帶有狀態的部署</a:t>
            </a:r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8281FE03-3CE4-159A-01E1-2C46B0AF52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66359" y="3353387"/>
            <a:ext cx="5715001" cy="3271631"/>
          </a:xfrm>
          <a:prstGeom prst="rect">
            <a:avLst/>
          </a:prstGeom>
        </p:spPr>
      </p:pic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E689A602-BC80-7B1A-52B1-138C6141059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575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dirty="0"/>
              <a:t>PV</a:t>
            </a:r>
            <a:r>
              <a:rPr kumimoji="1" lang="zh-TW" altLang="en-US" dirty="0"/>
              <a:t>（</a:t>
            </a:r>
            <a:r>
              <a:rPr kumimoji="1" lang="en" altLang="zh-TW" dirty="0"/>
              <a:t>Persistent</a:t>
            </a:r>
            <a:r>
              <a:rPr kumimoji="1" lang="zh-TW" altLang="en-US" dirty="0"/>
              <a:t> </a:t>
            </a:r>
            <a:r>
              <a:rPr kumimoji="1" lang="en" altLang="zh-TW" dirty="0"/>
              <a:t>Volume</a:t>
            </a:r>
            <a:r>
              <a:rPr kumimoji="1" lang="zh-TW" altLang="en-US" dirty="0"/>
              <a:t>）關聯實際的儲存裝置或服務</a:t>
            </a:r>
            <a:endParaRPr kumimoji="1" lang="en-US" altLang="zh-TW" dirty="0"/>
          </a:p>
          <a:p>
            <a:r>
              <a:rPr kumimoji="1" lang="en-US" altLang="zh-TW" dirty="0"/>
              <a:t>PVC</a:t>
            </a:r>
            <a:r>
              <a:rPr kumimoji="1" lang="zh-TW" altLang="en-US" dirty="0"/>
              <a:t>（</a:t>
            </a:r>
            <a:r>
              <a:rPr kumimoji="1" lang="en" altLang="zh-TW" dirty="0" err="1"/>
              <a:t>PersistentVolumeClaim</a:t>
            </a:r>
            <a:r>
              <a:rPr kumimoji="1" lang="zh-TW" altLang="en-US" dirty="0"/>
              <a:t>）描述對應的 </a:t>
            </a:r>
            <a:r>
              <a:rPr kumimoji="1" lang="en-US" altLang="zh-TW" dirty="0"/>
              <a:t>PV </a:t>
            </a:r>
            <a:r>
              <a:rPr kumimoji="1" lang="zh-TW" altLang="en-US" dirty="0"/>
              <a:t>以及要求的容量</a:t>
            </a:r>
            <a:endParaRPr kumimoji="1" lang="en-US" altLang="zh-TW" dirty="0"/>
          </a:p>
          <a:p>
            <a:r>
              <a:rPr kumimoji="1" lang="zh-TW" altLang="en-US" dirty="0"/>
              <a:t>參考：</a:t>
            </a:r>
            <a:r>
              <a:rPr kumimoji="1" lang="en" altLang="zh-TW" dirty="0"/>
              <a:t>https://</a:t>
            </a:r>
            <a:r>
              <a:rPr kumimoji="1" lang="en" altLang="zh-TW" dirty="0" err="1"/>
              <a:t>github.com</a:t>
            </a:r>
            <a:r>
              <a:rPr kumimoji="1" lang="en" altLang="zh-TW" dirty="0"/>
              <a:t>/</a:t>
            </a:r>
            <a:r>
              <a:rPr kumimoji="1" lang="en" altLang="zh-TW" dirty="0" err="1"/>
              <a:t>techiescamp</a:t>
            </a:r>
            <a:r>
              <a:rPr kumimoji="1" lang="en" altLang="zh-TW" dirty="0"/>
              <a:t>/</a:t>
            </a:r>
            <a:r>
              <a:rPr kumimoji="1" lang="en" altLang="zh-TW" dirty="0" err="1"/>
              <a:t>kubernetes-mongodb</a:t>
            </a:r>
            <a:endParaRPr kumimoji="1" lang="en-US" altLang="zh-TW" dirty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30742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9BCEA-E559-BE1D-4548-726298C9D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C8B9EF-3FF7-08FF-67AB-CD4658BB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FB81E7-0BF5-3FD1-1364-F108B6B68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什麼是 </a:t>
            </a:r>
            <a:r>
              <a:rPr kumimoji="1" lang="en-US" altLang="zh-TW" dirty="0"/>
              <a:t>Kubernetes</a:t>
            </a:r>
            <a:r>
              <a:rPr kumimoji="1" lang="zh-TW" altLang="en-US" dirty="0"/>
              <a:t>？</a:t>
            </a:r>
            <a:endParaRPr kumimoji="1" lang="en-US" altLang="zh-TW" dirty="0"/>
          </a:p>
          <a:p>
            <a:r>
              <a:rPr kumimoji="1" lang="en-US" altLang="zh-TW" dirty="0"/>
              <a:t>Kubernetes </a:t>
            </a:r>
            <a:r>
              <a:rPr kumimoji="1" lang="zh-TW" altLang="en-US" dirty="0"/>
              <a:t>架構</a:t>
            </a:r>
            <a:endParaRPr kumimoji="1" lang="en-US" altLang="zh-TW" dirty="0"/>
          </a:p>
          <a:p>
            <a:r>
              <a:rPr kumimoji="1" lang="en-US" altLang="zh-TW" dirty="0"/>
              <a:t>Kubernetes </a:t>
            </a:r>
            <a:r>
              <a:rPr kumimoji="1" lang="zh-TW" altLang="en-US" dirty="0"/>
              <a:t>核心物件</a:t>
            </a:r>
            <a:endParaRPr kumimoji="1" lang="en-US" altLang="zh-TW" dirty="0"/>
          </a:p>
          <a:p>
            <a:r>
              <a:rPr kumimoji="1" lang="en-US" altLang="zh-TW" dirty="0"/>
              <a:t>Kubernetes </a:t>
            </a:r>
            <a:r>
              <a:rPr kumimoji="1" lang="zh-TW" altLang="en-US" dirty="0"/>
              <a:t>網路概念</a:t>
            </a:r>
            <a:endParaRPr kumimoji="1" lang="en-US" altLang="zh-TW" dirty="0"/>
          </a:p>
          <a:p>
            <a:r>
              <a:rPr kumimoji="1" lang="zh-TW" altLang="en-US" dirty="0"/>
              <a:t>帶有狀態的部署</a:t>
            </a:r>
            <a:endParaRPr kumimoji="1" lang="en-US" altLang="zh-TW" dirty="0"/>
          </a:p>
          <a:p>
            <a:r>
              <a:rPr kumimoji="1" lang="zh-TW" altLang="en-US" dirty="0"/>
              <a:t>在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中實現多網路環境</a:t>
            </a:r>
            <a:endParaRPr kumimoji="1" lang="en-US" altLang="zh-TW" dirty="0"/>
          </a:p>
          <a:p>
            <a:r>
              <a:rPr kumimoji="1" lang="zh-TW" altLang="en-US" dirty="0"/>
              <a:t>常見的問題與除錯</a:t>
            </a: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137387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89B4F-C6F0-0672-EEC9-6F4816C06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41BF33-CE3B-B055-9462-40E3931B3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在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實現多網路環境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AB85C555-5F1B-7A06-4A09-15AF3FC41AB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575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dirty="0"/>
              <a:t>依賴 </a:t>
            </a:r>
            <a:r>
              <a:rPr kumimoji="1" lang="en-US" altLang="zh-TW" dirty="0" err="1"/>
              <a:t>Multus</a:t>
            </a:r>
            <a:r>
              <a:rPr kumimoji="1" lang="en-US" altLang="zh-TW" dirty="0"/>
              <a:t> CNI Plugin</a:t>
            </a:r>
            <a:r>
              <a:rPr kumimoji="1" lang="zh-TW" altLang="en-US" dirty="0"/>
              <a:t>，原理是用一個 </a:t>
            </a:r>
            <a:r>
              <a:rPr kumimoji="1" lang="en-US" altLang="zh-TW" dirty="0"/>
              <a:t>Daemon </a:t>
            </a:r>
            <a:r>
              <a:rPr kumimoji="1" lang="zh-TW" altLang="en-US" dirty="0"/>
              <a:t>將 </a:t>
            </a:r>
            <a:r>
              <a:rPr kumimoji="1" lang="en-US" altLang="zh-TW" dirty="0" err="1"/>
              <a:t>nad</a:t>
            </a:r>
            <a:r>
              <a:rPr kumimoji="1" lang="zh-TW" altLang="en-US" dirty="0"/>
              <a:t>（</a:t>
            </a:r>
            <a:r>
              <a:rPr kumimoji="1" lang="en" altLang="zh-TW" dirty="0"/>
              <a:t>network-attachment-definition</a:t>
            </a:r>
            <a:r>
              <a:rPr kumimoji="1" lang="zh-TW" altLang="en-US" dirty="0"/>
              <a:t>）以及待建立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的 </a:t>
            </a:r>
            <a:r>
              <a:rPr kumimoji="1" lang="en-US" altLang="zh-TW" dirty="0"/>
              <a:t>annotation</a:t>
            </a:r>
            <a:r>
              <a:rPr kumimoji="1" lang="zh-TW" altLang="en-US" dirty="0"/>
              <a:t> 關聯，為 </a:t>
            </a:r>
            <a:r>
              <a:rPr kumimoji="1" lang="en-US" altLang="zh-TW" dirty="0"/>
              <a:t>Pod </a:t>
            </a:r>
            <a:r>
              <a:rPr kumimoji="1" lang="zh-TW" altLang="en-US" dirty="0"/>
              <a:t>委託背後的 </a:t>
            </a:r>
            <a:r>
              <a:rPr kumimoji="1" lang="en-US" altLang="zh-TW" dirty="0"/>
              <a:t>plugin </a:t>
            </a:r>
            <a:r>
              <a:rPr kumimoji="1" lang="zh-TW" altLang="en-US" dirty="0"/>
              <a:t>建立對應的網路介面。</a:t>
            </a:r>
            <a:endParaRPr kumimoji="1" lang="en-US" altLang="zh-TW" dirty="0"/>
          </a:p>
          <a:p>
            <a:r>
              <a:rPr kumimoji="1" lang="en-US" altLang="zh-TW" dirty="0"/>
              <a:t>https://</a:t>
            </a:r>
            <a:r>
              <a:rPr kumimoji="1" lang="en-US" altLang="zh-TW" dirty="0" err="1"/>
              <a:t>github.com</a:t>
            </a:r>
            <a:r>
              <a:rPr kumimoji="1" lang="en-US" altLang="zh-TW" dirty="0"/>
              <a:t>/k8snetworkplumbingwg/</a:t>
            </a:r>
            <a:r>
              <a:rPr kumimoji="1" lang="en-US" altLang="zh-TW" dirty="0" err="1"/>
              <a:t>multus-cni</a:t>
            </a:r>
            <a:r>
              <a:rPr kumimoji="1" lang="en-US" altLang="zh-TW" dirty="0"/>
              <a:t>/tree/master/deployments</a:t>
            </a:r>
          </a:p>
          <a:p>
            <a:pPr lvl="1"/>
            <a:endParaRPr kumimoji="1" lang="zh-TW" altLang="en-US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8036F0EF-512E-A309-D816-5EEBDB48F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799" y="3622540"/>
            <a:ext cx="5475577" cy="3080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形 5">
            <a:extLst>
              <a:ext uri="{FF2B5EF4-FFF2-40B4-BE49-F238E27FC236}">
                <a16:creationId xmlns:a16="http://schemas.microsoft.com/office/drawing/2014/main" id="{F25540D3-A031-42DE-870E-EA75006361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6833" y="4001294"/>
            <a:ext cx="4916115" cy="180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158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63975-9B97-2E79-C8E1-619F8EEF9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0055D7-BC43-F7FA-CA9C-4CD360A6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RECAP</a:t>
            </a:r>
            <a:r>
              <a:rPr kumimoji="1" lang="zh-TW" altLang="en-US" dirty="0"/>
              <a:t>：</a:t>
            </a:r>
            <a:r>
              <a:rPr kumimoji="1" lang="en-US" altLang="zh-TW" dirty="0"/>
              <a:t>Kubernetes </a:t>
            </a:r>
            <a:r>
              <a:rPr kumimoji="1" lang="zh-TW" altLang="en-US" dirty="0"/>
              <a:t>核心物件</a:t>
            </a:r>
          </a:p>
        </p:txBody>
      </p:sp>
      <p:pic>
        <p:nvPicPr>
          <p:cNvPr id="3076" name="Picture 4" descr="Understanding Kubernetes Resources and their Use Cases | by Aditya Anpan |  Medium">
            <a:extLst>
              <a:ext uri="{FF2B5EF4-FFF2-40B4-BE49-F238E27FC236}">
                <a16:creationId xmlns:a16="http://schemas.microsoft.com/office/drawing/2014/main" id="{CE2961B0-C21D-21DE-22C9-99DAF26CE2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7"/>
          <a:stretch/>
        </p:blipFill>
        <p:spPr bwMode="auto">
          <a:xfrm>
            <a:off x="1927860" y="1344168"/>
            <a:ext cx="8574024" cy="448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E319C6FB-3C7A-2081-6655-D1E3CDA56770}"/>
              </a:ext>
            </a:extLst>
          </p:cNvPr>
          <p:cNvSpPr txBox="1"/>
          <p:nvPr/>
        </p:nvSpPr>
        <p:spPr>
          <a:xfrm>
            <a:off x="5964174" y="5301507"/>
            <a:ext cx="67002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/>
              <a:t>Ref: </a:t>
            </a:r>
            <a:r>
              <a:rPr lang="zh-TW" altLang="en-US" sz="1400" dirty="0"/>
              <a:t>https://medium.com/@Devadiitya/understanding-kubernetes-resources-a-comprehensive-guide-9f580e01b364</a:t>
            </a:r>
          </a:p>
        </p:txBody>
      </p:sp>
      <p:sp>
        <p:nvSpPr>
          <p:cNvPr id="7" name="手繪多邊形 6">
            <a:extLst>
              <a:ext uri="{FF2B5EF4-FFF2-40B4-BE49-F238E27FC236}">
                <a16:creationId xmlns:a16="http://schemas.microsoft.com/office/drawing/2014/main" id="{7E3B0155-5B7A-F70A-67CA-83F3C0EB1216}"/>
              </a:ext>
            </a:extLst>
          </p:cNvPr>
          <p:cNvSpPr/>
          <p:nvPr/>
        </p:nvSpPr>
        <p:spPr>
          <a:xfrm>
            <a:off x="2029968" y="2816352"/>
            <a:ext cx="5843016" cy="1719072"/>
          </a:xfrm>
          <a:custGeom>
            <a:avLst/>
            <a:gdLst>
              <a:gd name="connsiteX0" fmla="*/ 0 w 5843016"/>
              <a:gd name="connsiteY0" fmla="*/ 1124712 h 1719072"/>
              <a:gd name="connsiteX1" fmla="*/ 2496312 w 5843016"/>
              <a:gd name="connsiteY1" fmla="*/ 1124712 h 1719072"/>
              <a:gd name="connsiteX2" fmla="*/ 2496312 w 5843016"/>
              <a:gd name="connsiteY2" fmla="*/ 228600 h 1719072"/>
              <a:gd name="connsiteX3" fmla="*/ 3657600 w 5843016"/>
              <a:gd name="connsiteY3" fmla="*/ 228600 h 1719072"/>
              <a:gd name="connsiteX4" fmla="*/ 3657600 w 5843016"/>
              <a:gd name="connsiteY4" fmla="*/ 0 h 1719072"/>
              <a:gd name="connsiteX5" fmla="*/ 5843016 w 5843016"/>
              <a:gd name="connsiteY5" fmla="*/ 0 h 1719072"/>
              <a:gd name="connsiteX6" fmla="*/ 5843016 w 5843016"/>
              <a:gd name="connsiteY6" fmla="*/ 905256 h 1719072"/>
              <a:gd name="connsiteX7" fmla="*/ 3410712 w 5843016"/>
              <a:gd name="connsiteY7" fmla="*/ 905256 h 1719072"/>
              <a:gd name="connsiteX8" fmla="*/ 3410712 w 5843016"/>
              <a:gd name="connsiteY8" fmla="*/ 1719072 h 1719072"/>
              <a:gd name="connsiteX9" fmla="*/ 27432 w 5843016"/>
              <a:gd name="connsiteY9" fmla="*/ 1709928 h 1719072"/>
              <a:gd name="connsiteX10" fmla="*/ 0 w 5843016"/>
              <a:gd name="connsiteY10" fmla="*/ 1124712 h 171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843016" h="1719072">
                <a:moveTo>
                  <a:pt x="0" y="1124712"/>
                </a:moveTo>
                <a:lnTo>
                  <a:pt x="2496312" y="1124712"/>
                </a:lnTo>
                <a:lnTo>
                  <a:pt x="2496312" y="228600"/>
                </a:lnTo>
                <a:lnTo>
                  <a:pt x="3657600" y="228600"/>
                </a:lnTo>
                <a:lnTo>
                  <a:pt x="3657600" y="0"/>
                </a:lnTo>
                <a:lnTo>
                  <a:pt x="5843016" y="0"/>
                </a:lnTo>
                <a:lnTo>
                  <a:pt x="5843016" y="905256"/>
                </a:lnTo>
                <a:lnTo>
                  <a:pt x="3410712" y="905256"/>
                </a:lnTo>
                <a:lnTo>
                  <a:pt x="3410712" y="1719072"/>
                </a:lnTo>
                <a:lnTo>
                  <a:pt x="27432" y="1709928"/>
                </a:lnTo>
                <a:lnTo>
                  <a:pt x="0" y="1124712"/>
                </a:lnTo>
                <a:close/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04923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093AC-D94F-FFFD-4C4B-21ED9706D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D37FA1-ADAA-B575-69C1-2AA387334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常見問題與除錯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54F8BE-4911-6C1C-ECD2-FF013A11E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50168" cy="4351338"/>
          </a:xfrm>
        </p:spPr>
        <p:txBody>
          <a:bodyPr/>
          <a:lstStyle/>
          <a:p>
            <a:r>
              <a:rPr kumimoji="1" lang="en-US" altLang="zh-TW" dirty="0"/>
              <a:t>K8s </a:t>
            </a:r>
            <a:r>
              <a:rPr kumimoji="1" lang="zh-TW" altLang="en-US" dirty="0"/>
              <a:t>有 </a:t>
            </a:r>
            <a:r>
              <a:rPr kumimoji="1" lang="en-US" altLang="zh-TW" dirty="0"/>
              <a:t>namespace </a:t>
            </a:r>
            <a:r>
              <a:rPr kumimoji="1" lang="zh-TW" altLang="en-US" dirty="0"/>
              <a:t>的概念，不同 </a:t>
            </a:r>
            <a:r>
              <a:rPr kumimoji="1" lang="en-US" altLang="zh-TW" dirty="0"/>
              <a:t>namespace </a:t>
            </a:r>
            <a:r>
              <a:rPr kumimoji="1" lang="zh-TW" altLang="en-US" dirty="0"/>
              <a:t>的物件會被隔離開來：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使用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create ns &lt;NEW_NS_NAME&gt;</a:t>
            </a:r>
            <a:r>
              <a:rPr kumimoji="1" lang="en-US" altLang="zh-TW" dirty="0"/>
              <a:t> </a:t>
            </a:r>
            <a:r>
              <a:rPr kumimoji="1" lang="zh-TW" altLang="en-US" dirty="0"/>
              <a:t>能夠建立全新的 </a:t>
            </a:r>
            <a:r>
              <a:rPr kumimoji="1" lang="en-US" altLang="zh-TW" dirty="0"/>
              <a:t>ns</a:t>
            </a:r>
          </a:p>
          <a:p>
            <a:pPr lvl="1"/>
            <a:r>
              <a:rPr kumimoji="1" lang="zh-TW" altLang="en-US" dirty="0"/>
              <a:t>使用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get pod –n &lt;NEW_NS_NAME&gt;</a:t>
            </a:r>
            <a:r>
              <a:rPr kumimoji="1" lang="zh-TW" altLang="en-US" dirty="0"/>
              <a:t> 可以觀察指定 </a:t>
            </a:r>
            <a:r>
              <a:rPr kumimoji="1" lang="en-US" altLang="zh-TW" dirty="0"/>
              <a:t>ns </a:t>
            </a:r>
            <a:r>
              <a:rPr kumimoji="1" lang="zh-TW" altLang="en-US" dirty="0"/>
              <a:t>下的 </a:t>
            </a:r>
            <a:r>
              <a:rPr kumimoji="1" lang="en-US" altLang="zh-TW" dirty="0"/>
              <a:t>pod</a:t>
            </a:r>
          </a:p>
          <a:p>
            <a:pPr lvl="1"/>
            <a:r>
              <a:rPr kumimoji="1" lang="en-US" altLang="zh-TW" dirty="0"/>
              <a:t>K8s </a:t>
            </a:r>
            <a:r>
              <a:rPr kumimoji="1" lang="zh-TW" altLang="en-US" dirty="0"/>
              <a:t>內部服務會放在 </a:t>
            </a:r>
            <a:r>
              <a:rPr kumimoji="1" lang="en-US" altLang="zh-TW" dirty="0" err="1"/>
              <a:t>kube</a:t>
            </a:r>
            <a:r>
              <a:rPr kumimoji="1" lang="en-US" altLang="zh-TW" dirty="0"/>
              <a:t>-system namespace</a:t>
            </a:r>
          </a:p>
          <a:p>
            <a:r>
              <a:rPr kumimoji="1" lang="zh-TW" altLang="en-US" dirty="0"/>
              <a:t>除了 </a:t>
            </a:r>
            <a:r>
              <a:rPr kumimoji="1" lang="en-US" altLang="zh-TW" dirty="0"/>
              <a:t>node</a:t>
            </a:r>
            <a:r>
              <a:rPr kumimoji="1" lang="zh-TW" altLang="en-US" dirty="0"/>
              <a:t>，萬事出問題先用 </a:t>
            </a: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describe</a:t>
            </a:r>
          </a:p>
          <a:p>
            <a:r>
              <a:rPr kumimoji="1" lang="zh-TW" altLang="en-US" dirty="0"/>
              <a:t>如果</a:t>
            </a:r>
            <a:r>
              <a:rPr kumimoji="1" lang="en-US" altLang="zh-TW" dirty="0"/>
              <a:t> Pod </a:t>
            </a:r>
            <a:r>
              <a:rPr kumimoji="1" lang="zh-TW" altLang="en-US" dirty="0"/>
              <a:t>有用到 </a:t>
            </a:r>
            <a:r>
              <a:rPr kumimoji="1" lang="en-US" altLang="zh-TW" dirty="0" err="1"/>
              <a:t>pv</a:t>
            </a:r>
            <a:r>
              <a:rPr kumimoji="1" lang="zh-TW" altLang="en-US" dirty="0"/>
              <a:t> 且無法啟動，先去檢查 </a:t>
            </a:r>
            <a:r>
              <a:rPr kumimoji="1" lang="en-US" altLang="zh-TW" dirty="0"/>
              <a:t>storage provider</a:t>
            </a:r>
          </a:p>
          <a:p>
            <a:r>
              <a:rPr kumimoji="1" lang="en-US" altLang="zh-TW" dirty="0"/>
              <a:t>Storage provider </a:t>
            </a:r>
            <a:r>
              <a:rPr kumimoji="1" lang="zh-TW" altLang="en-US" dirty="0"/>
              <a:t>起不來，先看 </a:t>
            </a:r>
            <a:r>
              <a:rPr kumimoji="1" lang="en-US" altLang="zh-TW" dirty="0"/>
              <a:t>networking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85357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A9C87-F110-B1C8-FA4F-FB42D9B74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A3E3C1-FFA4-EB50-7070-73188DC71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常見問題與除錯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6F0ABC5-BE19-F509-7E3C-187BD7CFE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50168" cy="4351338"/>
          </a:xfrm>
        </p:spPr>
        <p:txBody>
          <a:bodyPr/>
          <a:lstStyle/>
          <a:p>
            <a:r>
              <a:rPr kumimoji="1" lang="en-US" altLang="zh-TW" dirty="0"/>
              <a:t>Microk8s </a:t>
            </a:r>
            <a:r>
              <a:rPr kumimoji="1" lang="zh-TW" altLang="en-US" dirty="0"/>
              <a:t>壞掉時最快的解決方式：重裝</a:t>
            </a:r>
            <a:endParaRPr kumimoji="1" lang="en-US" altLang="zh-TW" dirty="0"/>
          </a:p>
          <a:p>
            <a:r>
              <a:rPr kumimoji="1" lang="zh-TW" altLang="en-US" dirty="0"/>
              <a:t>重裝解決不了時 </a:t>
            </a:r>
            <a:r>
              <a:rPr kumimoji="1" lang="en-US" altLang="zh-TW" dirty="0"/>
              <a:t>or</a:t>
            </a:r>
            <a:r>
              <a:rPr kumimoji="1" lang="zh-TW" altLang="en-US" dirty="0"/>
              <a:t> 不方便重裝，檢查：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Iptable rules</a:t>
            </a:r>
            <a:r>
              <a:rPr kumimoji="1" lang="zh-TW" altLang="en-US" dirty="0"/>
              <a:t>（詳見備忘錄）</a:t>
            </a:r>
            <a:endParaRPr kumimoji="1" lang="en-US" altLang="zh-TW" dirty="0"/>
          </a:p>
          <a:p>
            <a:pPr lvl="1"/>
            <a:r>
              <a:rPr kumimoji="1" lang="en" altLang="zh-TW" dirty="0"/>
              <a:t> snap.microk8s.daemon-apiserver-kicker.service</a:t>
            </a:r>
          </a:p>
          <a:p>
            <a:pPr lvl="1"/>
            <a:r>
              <a:rPr kumimoji="1" lang="en" altLang="zh-TW" dirty="0"/>
              <a:t> snap.microk8s.daemon-cluster-agent.service</a:t>
            </a:r>
          </a:p>
          <a:p>
            <a:pPr lvl="1"/>
            <a:r>
              <a:rPr kumimoji="1" lang="en" altLang="zh-TW" dirty="0"/>
              <a:t> snap.microk8s.daemon-containerd.service</a:t>
            </a:r>
          </a:p>
          <a:p>
            <a:pPr lvl="1"/>
            <a:r>
              <a:rPr kumimoji="1" lang="en" altLang="zh-TW" dirty="0"/>
              <a:t> snap.microk8s.daemon-k8s-dqlite.service</a:t>
            </a:r>
          </a:p>
          <a:p>
            <a:pPr lvl="1"/>
            <a:r>
              <a:rPr kumimoji="1" lang="en" altLang="zh-TW" dirty="0"/>
              <a:t> snap.microk8s.daemon-kubelite.service 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92391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B17378-76DB-4826-54F0-EC9908246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什麼是 </a:t>
            </a:r>
            <a:r>
              <a:rPr kumimoji="1" lang="en-US" altLang="zh-TW" dirty="0"/>
              <a:t>Kubernetes</a:t>
            </a:r>
            <a:r>
              <a:rPr kumimoji="1"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BC8F19-8C29-A261-989D-A94ED7416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文件上：</a:t>
            </a:r>
            <a:r>
              <a:rPr kumimoji="1" lang="en" altLang="zh-TW" dirty="0"/>
              <a:t>Container Orchestrator</a:t>
            </a:r>
          </a:p>
          <a:p>
            <a:r>
              <a:rPr kumimoji="1" lang="zh-TW" altLang="en-US" dirty="0"/>
              <a:t>開發者：就是一堆 </a:t>
            </a:r>
            <a:r>
              <a:rPr kumimoji="1" lang="en-US" altLang="zh-TW" dirty="0"/>
              <a:t>Container</a:t>
            </a:r>
          </a:p>
          <a:p>
            <a:r>
              <a:rPr kumimoji="1" lang="en-US" altLang="zh-TW" dirty="0"/>
              <a:t>DevOps</a:t>
            </a:r>
            <a:r>
              <a:rPr kumimoji="1" lang="zh-TW" altLang="en-US" dirty="0"/>
              <a:t>：麻煩的製造者</a:t>
            </a:r>
            <a:endParaRPr kumimoji="1" lang="en-US" altLang="zh-TW" dirty="0"/>
          </a:p>
          <a:p>
            <a:r>
              <a:rPr kumimoji="1" lang="zh-TW" altLang="en-US" dirty="0"/>
              <a:t>白話文：</a:t>
            </a:r>
            <a:r>
              <a:rPr kumimoji="1" lang="en-US" altLang="zh-TW" dirty="0"/>
              <a:t>Kubernetes</a:t>
            </a:r>
            <a:r>
              <a:rPr kumimoji="1" lang="zh-TW" altLang="en-US" dirty="0"/>
              <a:t>（</a:t>
            </a:r>
            <a:r>
              <a:rPr kumimoji="1" lang="en-US" altLang="zh-TW" dirty="0"/>
              <a:t>K8s</a:t>
            </a:r>
            <a:r>
              <a:rPr kumimoji="1" lang="zh-TW" altLang="en-US" dirty="0"/>
              <a:t>）會盡可能的滿足使用者的意圖（</a:t>
            </a:r>
            <a:r>
              <a:rPr kumimoji="1" lang="en-US" altLang="zh-TW" dirty="0"/>
              <a:t>App </a:t>
            </a:r>
            <a:r>
              <a:rPr kumimoji="1" lang="zh-TW" altLang="en-US" dirty="0"/>
              <a:t>跑在哪、</a:t>
            </a:r>
            <a:r>
              <a:rPr kumimoji="1" lang="en-US" altLang="zh-TW" dirty="0"/>
              <a:t>App </a:t>
            </a:r>
            <a:r>
              <a:rPr kumimoji="1" lang="zh-TW" altLang="en-US" dirty="0"/>
              <a:t>怎麼樣算活著、</a:t>
            </a:r>
            <a:r>
              <a:rPr kumimoji="1" lang="en-US" altLang="zh-TW" dirty="0"/>
              <a:t>App </a:t>
            </a:r>
            <a:r>
              <a:rPr kumimoji="1" lang="zh-TW" altLang="en-US" dirty="0"/>
              <a:t>的儲存空間、</a:t>
            </a:r>
            <a:r>
              <a:rPr kumimoji="1" lang="en-US" altLang="zh-TW" dirty="0"/>
              <a:t>App </a:t>
            </a:r>
            <a:r>
              <a:rPr kumimoji="1" lang="zh-TW" altLang="en-US" dirty="0"/>
              <a:t>的網路、</a:t>
            </a:r>
            <a:r>
              <a:rPr kumimoji="1" lang="en-US" altLang="zh-TW" dirty="0"/>
              <a:t>App </a:t>
            </a:r>
            <a:r>
              <a:rPr kumimoji="1" lang="zh-TW" altLang="en-US" dirty="0"/>
              <a:t>要怎麼找到其他 </a:t>
            </a:r>
            <a:r>
              <a:rPr kumimoji="1" lang="en-US" altLang="zh-TW" dirty="0"/>
              <a:t>App</a:t>
            </a:r>
            <a:r>
              <a:rPr kumimoji="1" lang="zh-TW" altLang="en-US" dirty="0"/>
              <a:t>、</a:t>
            </a:r>
            <a:r>
              <a:rPr kumimoji="1" lang="en-US" altLang="zh-TW" dirty="0"/>
              <a:t>App </a:t>
            </a:r>
            <a:r>
              <a:rPr kumimoji="1" lang="zh-TW" altLang="en-US" dirty="0"/>
              <a:t>的組態以及機敏資訊）</a:t>
            </a:r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7469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873A1-BD89-45BE-9562-0770CF5EA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55DA13-E53E-D3FB-4DD3-68F06C4B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什麼是 </a:t>
            </a:r>
            <a:r>
              <a:rPr kumimoji="1" lang="en-US" altLang="zh-TW" dirty="0"/>
              <a:t>Kubernetes</a:t>
            </a:r>
            <a:r>
              <a:rPr kumimoji="1"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D62E34-EABF-EB13-ED4D-5439C900C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那麼，</a:t>
            </a:r>
            <a:r>
              <a:rPr kumimoji="1" lang="en-US" altLang="zh-TW" dirty="0"/>
              <a:t>Kubernetes </a:t>
            </a:r>
            <a:r>
              <a:rPr kumimoji="1" lang="zh-TW" altLang="en-US" dirty="0"/>
              <a:t>怎麼滿足使用者的意圖呢？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命令式：一個口令一個動作（例如：</a:t>
            </a:r>
            <a:r>
              <a:rPr kumimoji="1" lang="en-US" altLang="zh-TW" dirty="0"/>
              <a:t>grep</a:t>
            </a:r>
            <a:r>
              <a:rPr kumimoji="1" lang="zh-TW" altLang="en-US" dirty="0"/>
              <a:t>、</a:t>
            </a:r>
            <a:r>
              <a:rPr kumimoji="1" lang="en-US" altLang="zh-TW" dirty="0"/>
              <a:t>cat</a:t>
            </a:r>
            <a:r>
              <a:rPr kumimoji="1" lang="zh-TW" altLang="en-US" dirty="0"/>
              <a:t>、</a:t>
            </a:r>
            <a:r>
              <a:rPr kumimoji="1" lang="en-US" altLang="zh-TW" dirty="0"/>
              <a:t>ls</a:t>
            </a:r>
            <a:r>
              <a:rPr kumimoji="1" lang="zh-TW" altLang="en-US" dirty="0"/>
              <a:t>）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意圖式：我給你一個理想跟期望狀態，你幫我達到</a:t>
            </a:r>
            <a:endParaRPr kumimoji="1" lang="en-US" altLang="zh-TW" dirty="0"/>
          </a:p>
          <a:p>
            <a:r>
              <a:rPr kumimoji="1" lang="zh-TW" altLang="en-US" dirty="0"/>
              <a:t>為了滿足使用者的意圖，</a:t>
            </a:r>
            <a:r>
              <a:rPr kumimoji="1" lang="en-US" altLang="zh-TW" dirty="0"/>
              <a:t>K8s </a:t>
            </a:r>
            <a:r>
              <a:rPr kumimoji="1" lang="zh-TW" altLang="en-US" dirty="0"/>
              <a:t>本身會有多個 </a:t>
            </a:r>
            <a:r>
              <a:rPr kumimoji="1" lang="en-US" altLang="zh-TW" dirty="0">
                <a:highlight>
                  <a:srgbClr val="FFFF00"/>
                </a:highlight>
              </a:rPr>
              <a:t>controller </a:t>
            </a:r>
            <a:r>
              <a:rPr kumimoji="1" lang="zh-TW" altLang="en-US" dirty="0">
                <a:highlight>
                  <a:srgbClr val="FFFF00"/>
                </a:highlight>
              </a:rPr>
              <a:t>關注使用者的期望和目前的狀態</a:t>
            </a:r>
            <a:r>
              <a:rPr kumimoji="1" lang="zh-TW" altLang="en-US" dirty="0"/>
              <a:t>，並且根據狀態來決定接下來該怎麼做。</a:t>
            </a:r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5162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FEDD9-D36D-6B6B-B006-2662B00EE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9B3237-0A99-87C7-C62D-880FACE5B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1FD7D7-0470-35E0-B287-C9126772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zh-TW" altLang="en-US" dirty="0"/>
              <a:t>了解意圖式的核心概念後，再回頭看 </a:t>
            </a:r>
            <a:r>
              <a:rPr kumimoji="1" lang="en-US" altLang="zh-TW" dirty="0"/>
              <a:t>K8s </a:t>
            </a:r>
            <a:r>
              <a:rPr kumimoji="1" lang="zh-TW" altLang="en-US" dirty="0"/>
              <a:t>的架構，一切都明朗了（？）</a:t>
            </a:r>
            <a:endParaRPr kumimoji="1" lang="en-US" altLang="zh-TW" dirty="0"/>
          </a:p>
          <a:p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7E2FD29-40D5-DA81-08AF-99C1CA1EB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780" y="2185458"/>
            <a:ext cx="7772400" cy="363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8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22485-734A-1C24-8A78-4F20C3218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F2BFD2-C07E-7909-A4CE-DB898382A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CA2865-8DF8-8F97-E672-2F9D66684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zh-TW" altLang="en-US" dirty="0"/>
              <a:t>現在，我們知道 </a:t>
            </a:r>
            <a:r>
              <a:rPr kumimoji="1" lang="en-US" altLang="zh-TW" dirty="0"/>
              <a:t>K8s </a:t>
            </a:r>
            <a:r>
              <a:rPr kumimoji="1" lang="zh-TW" altLang="en-US" dirty="0"/>
              <a:t>為了達到 </a:t>
            </a:r>
            <a:r>
              <a:rPr kumimoji="1" lang="en-US" altLang="zh-TW" dirty="0"/>
              <a:t>intent driven</a:t>
            </a:r>
            <a:r>
              <a:rPr kumimoji="1" lang="zh-TW" altLang="en-US" dirty="0"/>
              <a:t> 實作了很多的 </a:t>
            </a:r>
            <a:r>
              <a:rPr kumimoji="1" lang="en-US" altLang="zh-TW" dirty="0"/>
              <a:t>controller</a:t>
            </a:r>
            <a:r>
              <a:rPr kumimoji="1" lang="zh-TW" altLang="en-US" dirty="0"/>
              <a:t>、</a:t>
            </a:r>
            <a:r>
              <a:rPr kumimoji="1" lang="en-US" altLang="zh-TW" dirty="0"/>
              <a:t>API server</a:t>
            </a:r>
            <a:r>
              <a:rPr kumimoji="1" lang="zh-TW" altLang="en-US" dirty="0"/>
              <a:t> 以及 </a:t>
            </a:r>
            <a:r>
              <a:rPr kumimoji="1" lang="en-US" altLang="zh-TW" dirty="0"/>
              <a:t>scheduler </a:t>
            </a:r>
            <a:r>
              <a:rPr kumimoji="1" lang="zh-TW" altLang="en-US" dirty="0"/>
              <a:t>試圖達成使用者的要求。</a:t>
            </a:r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  <a:p>
            <a:pPr marL="0" indent="0" algn="ctr">
              <a:buNone/>
            </a:pPr>
            <a:r>
              <a:rPr kumimoji="1" lang="zh-TW" altLang="en-US" dirty="0">
                <a:highlight>
                  <a:srgbClr val="FFFF00"/>
                </a:highlight>
              </a:rPr>
              <a:t>那麼，該如何告訴 </a:t>
            </a:r>
            <a:r>
              <a:rPr kumimoji="1" lang="en-US" altLang="zh-TW" dirty="0">
                <a:highlight>
                  <a:srgbClr val="FFFF00"/>
                </a:highlight>
              </a:rPr>
              <a:t>K8s </a:t>
            </a:r>
            <a:r>
              <a:rPr kumimoji="1" lang="zh-TW" altLang="en-US" dirty="0">
                <a:highlight>
                  <a:srgbClr val="FFFF00"/>
                </a:highlight>
              </a:rPr>
              <a:t>我們的意圖呢？</a:t>
            </a:r>
            <a:endParaRPr kumimoji="1" lang="en-US" altLang="zh-TW" dirty="0">
              <a:highlight>
                <a:srgbClr val="FFFF00"/>
              </a:highlight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4134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C2589F-C607-1459-2B28-316316D87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11EDCC-72FD-473C-D5FC-D7AC6BC2C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核心物件</a:t>
            </a:r>
          </a:p>
        </p:txBody>
      </p:sp>
      <p:pic>
        <p:nvPicPr>
          <p:cNvPr id="3076" name="Picture 4" descr="Understanding Kubernetes Resources and their Use Cases | by Aditya Anpan |  Medium">
            <a:extLst>
              <a:ext uri="{FF2B5EF4-FFF2-40B4-BE49-F238E27FC236}">
                <a16:creationId xmlns:a16="http://schemas.microsoft.com/office/drawing/2014/main" id="{5BAB867C-9BC8-1E58-96C5-BEFEE1B0D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7"/>
          <a:stretch/>
        </p:blipFill>
        <p:spPr bwMode="auto">
          <a:xfrm>
            <a:off x="1927860" y="1344168"/>
            <a:ext cx="8574024" cy="448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C09AE28-04A6-B3A9-E2CB-F8EF1C0FE708}"/>
              </a:ext>
            </a:extLst>
          </p:cNvPr>
          <p:cNvSpPr txBox="1"/>
          <p:nvPr/>
        </p:nvSpPr>
        <p:spPr>
          <a:xfrm>
            <a:off x="5964174" y="5301507"/>
            <a:ext cx="67002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400" dirty="0"/>
              <a:t>Ref: </a:t>
            </a:r>
            <a:r>
              <a:rPr lang="zh-TW" altLang="en-US" sz="1400" dirty="0"/>
              <a:t>https://medium.com/@Devadiitya/understanding-kubernetes-resources-a-comprehensive-guide-9f580e01b364</a:t>
            </a:r>
          </a:p>
        </p:txBody>
      </p:sp>
    </p:spTree>
    <p:extLst>
      <p:ext uri="{BB962C8B-B14F-4D97-AF65-F5344CB8AC3E}">
        <p14:creationId xmlns:p14="http://schemas.microsoft.com/office/powerpoint/2010/main" val="212426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130AE-758B-1A4A-6E72-02971EFCD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FB389E-9B4E-A70A-1DC2-4013C8759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Kubernetes </a:t>
            </a:r>
            <a:r>
              <a:rPr kumimoji="1" lang="zh-TW" altLang="en-US" dirty="0"/>
              <a:t>核心物件</a:t>
            </a:r>
            <a:r>
              <a:rPr kumimoji="1" lang="en-US" altLang="zh-TW" dirty="0"/>
              <a:t> – Pod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9A6D11E-5D33-2A6E-2C13-BC92940D3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7560" cy="4351338"/>
          </a:xfrm>
        </p:spPr>
        <p:txBody>
          <a:bodyPr/>
          <a:lstStyle/>
          <a:p>
            <a:r>
              <a:rPr kumimoji="1" lang="en-US" altLang="zh-TW" dirty="0"/>
              <a:t>Pod </a:t>
            </a:r>
            <a:r>
              <a:rPr kumimoji="1" lang="zh-TW" altLang="en-US" dirty="0"/>
              <a:t>是 </a:t>
            </a:r>
            <a:r>
              <a:rPr kumimoji="1" lang="en-US" altLang="zh-TW" dirty="0"/>
              <a:t>Container(s) </a:t>
            </a:r>
            <a:r>
              <a:rPr kumimoji="1" lang="zh-TW" altLang="en-US" dirty="0"/>
              <a:t>的集合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Init container</a:t>
            </a:r>
          </a:p>
          <a:p>
            <a:pPr lvl="1"/>
            <a:r>
              <a:rPr kumimoji="1" lang="zh-TW" altLang="en-US" dirty="0"/>
              <a:t>應用程式</a:t>
            </a:r>
            <a:r>
              <a:rPr kumimoji="1" lang="en-US" altLang="zh-TW" dirty="0"/>
              <a:t>…</a:t>
            </a:r>
          </a:p>
          <a:p>
            <a:r>
              <a:rPr kumimoji="1" lang="en-US" altLang="zh-TW" dirty="0"/>
              <a:t>K8s API server </a:t>
            </a:r>
            <a:r>
              <a:rPr kumimoji="1" lang="zh-TW" altLang="en-US" dirty="0"/>
              <a:t>能夠讀懂 </a:t>
            </a:r>
            <a:r>
              <a:rPr kumimoji="1" lang="en-US" altLang="zh-TW" dirty="0"/>
              <a:t>Spec</a:t>
            </a:r>
            <a:br>
              <a:rPr kumimoji="1" lang="en-US" altLang="zh-TW" dirty="0"/>
            </a:br>
            <a:r>
              <a:rPr kumimoji="1" lang="en-US" altLang="zh-TW" dirty="0">
                <a:solidFill>
                  <a:schemeClr val="accent3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$ kubectl explain pod</a:t>
            </a:r>
            <a:endParaRPr kumimoji="1" lang="en-US" altLang="zh-TW" dirty="0"/>
          </a:p>
          <a:p>
            <a:r>
              <a:rPr kumimoji="1" lang="zh-TW" altLang="en-US" dirty="0"/>
              <a:t>意圖會儲存到 </a:t>
            </a:r>
            <a:r>
              <a:rPr kumimoji="1" lang="en-US" altLang="zh-TW" dirty="0" err="1"/>
              <a:t>etcd</a:t>
            </a:r>
            <a:r>
              <a:rPr kumimoji="1" lang="zh-TW" altLang="en-US" dirty="0"/>
              <a:t>，再由 </a:t>
            </a:r>
            <a:br>
              <a:rPr kumimoji="1" lang="en-US" altLang="zh-TW" dirty="0"/>
            </a:br>
            <a:r>
              <a:rPr kumimoji="1" lang="en-US" altLang="zh-TW" dirty="0"/>
              <a:t>controller</a:t>
            </a:r>
            <a:r>
              <a:rPr kumimoji="1" lang="zh-TW" altLang="en-US" dirty="0"/>
              <a:t> 滿足 </a:t>
            </a:r>
            <a:r>
              <a:rPr kumimoji="1" lang="en-US" altLang="zh-TW" dirty="0"/>
              <a:t>Spec </a:t>
            </a:r>
            <a:r>
              <a:rPr kumimoji="1" lang="zh-TW" altLang="en-US" dirty="0"/>
              <a:t>描述的</a:t>
            </a:r>
            <a:br>
              <a:rPr kumimoji="1" lang="en-US" altLang="zh-TW" dirty="0"/>
            </a:br>
            <a:r>
              <a:rPr kumimoji="1" lang="zh-TW" altLang="en-US" dirty="0"/>
              <a:t>狀態。</a:t>
            </a:r>
            <a:endParaRPr kumimoji="1" lang="en-US" altLang="zh-TW" dirty="0"/>
          </a:p>
          <a:p>
            <a:pPr marL="0" indent="0">
              <a:buNone/>
            </a:pP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9C6CD92-9053-3FC2-21A9-0464EC220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0694" y="2167128"/>
            <a:ext cx="5451305" cy="356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4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3384</TotalTime>
  <Words>1992</Words>
  <Application>Microsoft Macintosh PowerPoint</Application>
  <PresentationFormat>寬螢幕</PresentationFormat>
  <Paragraphs>206</Paragraphs>
  <Slides>33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33</vt:i4>
      </vt:variant>
    </vt:vector>
  </HeadingPairs>
  <TitlesOfParts>
    <vt:vector size="38" baseType="lpstr">
      <vt:lpstr>Heiti SC Medium</vt:lpstr>
      <vt:lpstr>NotoSansTC</vt:lpstr>
      <vt:lpstr>Aptos</vt:lpstr>
      <vt:lpstr>Arial</vt:lpstr>
      <vt:lpstr>Office 佈景主題</vt:lpstr>
      <vt:lpstr>Kubernetes 從入門到放棄</vt:lpstr>
      <vt:lpstr>目標</vt:lpstr>
      <vt:lpstr>大綱</vt:lpstr>
      <vt:lpstr>什麼是 Kubernetes？</vt:lpstr>
      <vt:lpstr>什麼是 Kubernetes？</vt:lpstr>
      <vt:lpstr>Kubernetes 架構</vt:lpstr>
      <vt:lpstr>Kubernetes 架構</vt:lpstr>
      <vt:lpstr>Kubernetes 核心物件</vt:lpstr>
      <vt:lpstr>Kubernetes 核心物件 – Pod</vt:lpstr>
      <vt:lpstr>Kubernetes 核心物件 – Pod</vt:lpstr>
      <vt:lpstr>Label &amp; Selector</vt:lpstr>
      <vt:lpstr>Label &amp; Selector</vt:lpstr>
      <vt:lpstr>實驗（一）：建立 Deployment</vt:lpstr>
      <vt:lpstr>Kubernetes 核心物件 – Deployment</vt:lpstr>
      <vt:lpstr>Kubernetes 核心物件 – Deployment</vt:lpstr>
      <vt:lpstr>實驗（二）：滾動式更新應用程式</vt:lpstr>
      <vt:lpstr>Kubernetes 網路概念</vt:lpstr>
      <vt:lpstr>Kubernetes 網路概念</vt:lpstr>
      <vt:lpstr>Kubernetes 網路概念 – Service</vt:lpstr>
      <vt:lpstr>Service 物件（一）Cluster IP</vt:lpstr>
      <vt:lpstr>Service 物件（一）Cluster IP</vt:lpstr>
      <vt:lpstr>實驗（三）：了解 Cluster IP 實作原理</vt:lpstr>
      <vt:lpstr>Service 物件（二）NodePort</vt:lpstr>
      <vt:lpstr>實驗（四）：部署 K8s Service</vt:lpstr>
      <vt:lpstr>Service 物件（三）Headless</vt:lpstr>
      <vt:lpstr>實驗（五）：部署 headless service</vt:lpstr>
      <vt:lpstr>Service 物件（四）ExternalName</vt:lpstr>
      <vt:lpstr>帶有狀態的部署</vt:lpstr>
      <vt:lpstr>帶有狀態的部署</vt:lpstr>
      <vt:lpstr>在 Pod 實現多網路環境</vt:lpstr>
      <vt:lpstr>RECAP：Kubernetes 核心物件</vt:lpstr>
      <vt:lpstr>常見問題與除錯</vt:lpstr>
      <vt:lpstr>常見問題與除錯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 帶你入門系列 作業系統篇</dc:title>
  <dc:creator>陳毅</dc:creator>
  <cp:lastModifiedBy>Yi Chen</cp:lastModifiedBy>
  <cp:revision>163</cp:revision>
  <dcterms:created xsi:type="dcterms:W3CDTF">2024-05-04T05:27:18Z</dcterms:created>
  <dcterms:modified xsi:type="dcterms:W3CDTF">2025-04-22T09:43:58Z</dcterms:modified>
</cp:coreProperties>
</file>

<file path=docProps/thumbnail.jpeg>
</file>